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4" r:id="rId9"/>
    <p:sldId id="265" r:id="rId10"/>
    <p:sldId id="266" r:id="rId11"/>
    <p:sldId id="270" r:id="rId12"/>
    <p:sldId id="267" r:id="rId13"/>
    <p:sldId id="271" r:id="rId14"/>
    <p:sldId id="272" r:id="rId15"/>
    <p:sldId id="273" r:id="rId16"/>
    <p:sldId id="268" r:id="rId17"/>
    <p:sldId id="269" r:id="rId18"/>
    <p:sldId id="263"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snapToObjects="1">
      <p:cViewPr>
        <p:scale>
          <a:sx n="60" d="100"/>
          <a:sy n="60" d="100"/>
        </p:scale>
        <p:origin x="2552" y="1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887AE-5BDE-254C-8FF1-8461D109BDE8}" type="datetimeFigureOut">
              <a:rPr lang="ru-RU" smtClean="0"/>
              <a:t>25.01.2021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407AB6-4E5C-114E-B547-2D57D13706FD}" type="slidenum">
              <a:rPr lang="ru-RU" smtClean="0"/>
              <a:t>‹#›</a:t>
            </a:fld>
            <a:endParaRPr lang="ru-RU"/>
          </a:p>
        </p:txBody>
      </p:sp>
    </p:spTree>
    <p:extLst>
      <p:ext uri="{BB962C8B-B14F-4D97-AF65-F5344CB8AC3E}">
        <p14:creationId xmlns:p14="http://schemas.microsoft.com/office/powerpoint/2010/main" val="3960901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D407AB6-4E5C-114E-B547-2D57D13706FD}" type="slidenum">
              <a:rPr lang="ru-RU" smtClean="0"/>
              <a:t>1</a:t>
            </a:fld>
            <a:endParaRPr lang="ru-RU"/>
          </a:p>
        </p:txBody>
      </p:sp>
    </p:spTree>
    <p:extLst>
      <p:ext uri="{BB962C8B-B14F-4D97-AF65-F5344CB8AC3E}">
        <p14:creationId xmlns:p14="http://schemas.microsoft.com/office/powerpoint/2010/main" val="2862276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D407AB6-4E5C-114E-B547-2D57D13706FD}" type="slidenum">
              <a:rPr lang="ru-RU" smtClean="0"/>
              <a:t>15</a:t>
            </a:fld>
            <a:endParaRPr lang="ru-RU"/>
          </a:p>
        </p:txBody>
      </p:sp>
    </p:spTree>
    <p:extLst>
      <p:ext uri="{BB962C8B-B14F-4D97-AF65-F5344CB8AC3E}">
        <p14:creationId xmlns:p14="http://schemas.microsoft.com/office/powerpoint/2010/main" val="612989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90422C-B00E-A24B-909E-7633ECE45AD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2D7D4E4A-1963-F049-BFD3-159A205830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4B1BC49D-7FBF-064D-9E20-0B85B5A3F513}"/>
              </a:ext>
            </a:extLst>
          </p:cNvPr>
          <p:cNvSpPr>
            <a:spLocks noGrp="1"/>
          </p:cNvSpPr>
          <p:nvPr>
            <p:ph type="dt" sz="half" idx="10"/>
          </p:nvPr>
        </p:nvSpPr>
        <p:spPr/>
        <p:txBody>
          <a:bodyPr/>
          <a:lstStyle/>
          <a:p>
            <a:fld id="{E35877E4-3B0F-D24C-9B61-D9273EC3B191}" type="datetimeFigureOut">
              <a:rPr lang="ru-RU" smtClean="0"/>
              <a:t>25.01.2021</a:t>
            </a:fld>
            <a:endParaRPr lang="ru-RU"/>
          </a:p>
        </p:txBody>
      </p:sp>
      <p:sp>
        <p:nvSpPr>
          <p:cNvPr id="5" name="Нижний колонтитул 4">
            <a:extLst>
              <a:ext uri="{FF2B5EF4-FFF2-40B4-BE49-F238E27FC236}">
                <a16:creationId xmlns:a16="http://schemas.microsoft.com/office/drawing/2014/main" id="{BB0A7B4D-F33B-4847-9FD1-4E7B584E476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CE68ECF-9AF8-2349-A9FE-4FEF61BD28B5}"/>
              </a:ext>
            </a:extLst>
          </p:cNvPr>
          <p:cNvSpPr>
            <a:spLocks noGrp="1"/>
          </p:cNvSpPr>
          <p:nvPr>
            <p:ph type="sldNum" sz="quarter" idx="12"/>
          </p:nvPr>
        </p:nvSpPr>
        <p:spPr/>
        <p:txBody>
          <a:bodyPr/>
          <a:lstStyle/>
          <a:p>
            <a:fld id="{E909FB6A-D9F4-EF48-A33B-D0B6B9046418}" type="slidenum">
              <a:rPr lang="ru-RU" smtClean="0"/>
              <a:t>‹#›</a:t>
            </a:fld>
            <a:endParaRPr lang="ru-RU"/>
          </a:p>
        </p:txBody>
      </p:sp>
    </p:spTree>
    <p:extLst>
      <p:ext uri="{BB962C8B-B14F-4D97-AF65-F5344CB8AC3E}">
        <p14:creationId xmlns:p14="http://schemas.microsoft.com/office/powerpoint/2010/main" val="2797708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A73F37-90DD-C546-B316-9733A7F48399}"/>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6DE1E5B4-8D07-A54F-80CB-A282371373E9}"/>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9E495F7-E6D2-A34B-BE1C-DE04D5656165}"/>
              </a:ext>
            </a:extLst>
          </p:cNvPr>
          <p:cNvSpPr>
            <a:spLocks noGrp="1"/>
          </p:cNvSpPr>
          <p:nvPr>
            <p:ph type="dt" sz="half" idx="10"/>
          </p:nvPr>
        </p:nvSpPr>
        <p:spPr/>
        <p:txBody>
          <a:bodyPr/>
          <a:lstStyle/>
          <a:p>
            <a:fld id="{E35877E4-3B0F-D24C-9B61-D9273EC3B191}" type="datetimeFigureOut">
              <a:rPr lang="ru-RU" smtClean="0"/>
              <a:t>25.01.2021</a:t>
            </a:fld>
            <a:endParaRPr lang="ru-RU"/>
          </a:p>
        </p:txBody>
      </p:sp>
      <p:sp>
        <p:nvSpPr>
          <p:cNvPr id="5" name="Нижний колонтитул 4">
            <a:extLst>
              <a:ext uri="{FF2B5EF4-FFF2-40B4-BE49-F238E27FC236}">
                <a16:creationId xmlns:a16="http://schemas.microsoft.com/office/drawing/2014/main" id="{02E72769-B8A0-5048-B2CB-B7F5E1C3904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B24DD4C-A73F-304C-8A47-1348FEFC1E7B}"/>
              </a:ext>
            </a:extLst>
          </p:cNvPr>
          <p:cNvSpPr>
            <a:spLocks noGrp="1"/>
          </p:cNvSpPr>
          <p:nvPr>
            <p:ph type="sldNum" sz="quarter" idx="12"/>
          </p:nvPr>
        </p:nvSpPr>
        <p:spPr/>
        <p:txBody>
          <a:bodyPr/>
          <a:lstStyle/>
          <a:p>
            <a:fld id="{E909FB6A-D9F4-EF48-A33B-D0B6B9046418}" type="slidenum">
              <a:rPr lang="ru-RU" smtClean="0"/>
              <a:t>‹#›</a:t>
            </a:fld>
            <a:endParaRPr lang="ru-RU"/>
          </a:p>
        </p:txBody>
      </p:sp>
    </p:spTree>
    <p:extLst>
      <p:ext uri="{BB962C8B-B14F-4D97-AF65-F5344CB8AC3E}">
        <p14:creationId xmlns:p14="http://schemas.microsoft.com/office/powerpoint/2010/main" val="1560683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163D1DA8-856D-E64F-A6D7-C124FD8CB131}"/>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7697D338-3453-3C4F-950C-FB18B065130C}"/>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2959BDD-AC13-6446-9667-DA3B78F8324A}"/>
              </a:ext>
            </a:extLst>
          </p:cNvPr>
          <p:cNvSpPr>
            <a:spLocks noGrp="1"/>
          </p:cNvSpPr>
          <p:nvPr>
            <p:ph type="dt" sz="half" idx="10"/>
          </p:nvPr>
        </p:nvSpPr>
        <p:spPr/>
        <p:txBody>
          <a:bodyPr/>
          <a:lstStyle/>
          <a:p>
            <a:fld id="{E35877E4-3B0F-D24C-9B61-D9273EC3B191}" type="datetimeFigureOut">
              <a:rPr lang="ru-RU" smtClean="0"/>
              <a:t>25.01.2021</a:t>
            </a:fld>
            <a:endParaRPr lang="ru-RU"/>
          </a:p>
        </p:txBody>
      </p:sp>
      <p:sp>
        <p:nvSpPr>
          <p:cNvPr id="5" name="Нижний колонтитул 4">
            <a:extLst>
              <a:ext uri="{FF2B5EF4-FFF2-40B4-BE49-F238E27FC236}">
                <a16:creationId xmlns:a16="http://schemas.microsoft.com/office/drawing/2014/main" id="{EB31411C-EF54-384E-8CE9-EF43AF36F34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9A1960E-6E81-2C42-B401-9AC7478FDE0F}"/>
              </a:ext>
            </a:extLst>
          </p:cNvPr>
          <p:cNvSpPr>
            <a:spLocks noGrp="1"/>
          </p:cNvSpPr>
          <p:nvPr>
            <p:ph type="sldNum" sz="quarter" idx="12"/>
          </p:nvPr>
        </p:nvSpPr>
        <p:spPr/>
        <p:txBody>
          <a:bodyPr/>
          <a:lstStyle/>
          <a:p>
            <a:fld id="{E909FB6A-D9F4-EF48-A33B-D0B6B9046418}" type="slidenum">
              <a:rPr lang="ru-RU" smtClean="0"/>
              <a:t>‹#›</a:t>
            </a:fld>
            <a:endParaRPr lang="ru-RU"/>
          </a:p>
        </p:txBody>
      </p:sp>
    </p:spTree>
    <p:extLst>
      <p:ext uri="{BB962C8B-B14F-4D97-AF65-F5344CB8AC3E}">
        <p14:creationId xmlns:p14="http://schemas.microsoft.com/office/powerpoint/2010/main" val="2727594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69602D7-366F-C34D-90E5-1B30F84679F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E947B50-8E88-2342-B513-F766B9D20830}"/>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531CCFE-617A-0E4E-A829-009AC709671D}"/>
              </a:ext>
            </a:extLst>
          </p:cNvPr>
          <p:cNvSpPr>
            <a:spLocks noGrp="1"/>
          </p:cNvSpPr>
          <p:nvPr>
            <p:ph type="dt" sz="half" idx="10"/>
          </p:nvPr>
        </p:nvSpPr>
        <p:spPr/>
        <p:txBody>
          <a:bodyPr/>
          <a:lstStyle/>
          <a:p>
            <a:fld id="{E35877E4-3B0F-D24C-9B61-D9273EC3B191}" type="datetimeFigureOut">
              <a:rPr lang="ru-RU" smtClean="0"/>
              <a:t>25.01.2021</a:t>
            </a:fld>
            <a:endParaRPr lang="ru-RU"/>
          </a:p>
        </p:txBody>
      </p:sp>
      <p:sp>
        <p:nvSpPr>
          <p:cNvPr id="5" name="Нижний колонтитул 4">
            <a:extLst>
              <a:ext uri="{FF2B5EF4-FFF2-40B4-BE49-F238E27FC236}">
                <a16:creationId xmlns:a16="http://schemas.microsoft.com/office/drawing/2014/main" id="{F8DA3492-B549-EA49-8392-5474574F6C3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08F7774-7858-8B4E-833F-44978E07C46C}"/>
              </a:ext>
            </a:extLst>
          </p:cNvPr>
          <p:cNvSpPr>
            <a:spLocks noGrp="1"/>
          </p:cNvSpPr>
          <p:nvPr>
            <p:ph type="sldNum" sz="quarter" idx="12"/>
          </p:nvPr>
        </p:nvSpPr>
        <p:spPr/>
        <p:txBody>
          <a:bodyPr/>
          <a:lstStyle/>
          <a:p>
            <a:fld id="{E909FB6A-D9F4-EF48-A33B-D0B6B9046418}" type="slidenum">
              <a:rPr lang="ru-RU" smtClean="0"/>
              <a:t>‹#›</a:t>
            </a:fld>
            <a:endParaRPr lang="ru-RU"/>
          </a:p>
        </p:txBody>
      </p:sp>
    </p:spTree>
    <p:extLst>
      <p:ext uri="{BB962C8B-B14F-4D97-AF65-F5344CB8AC3E}">
        <p14:creationId xmlns:p14="http://schemas.microsoft.com/office/powerpoint/2010/main" val="172286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C0F770-D602-674A-ACC3-9DD80A3C7444}"/>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31C54340-5097-5F42-9D9A-8131812932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B6F500EB-F911-0B46-8D3B-CA14F3163FC9}"/>
              </a:ext>
            </a:extLst>
          </p:cNvPr>
          <p:cNvSpPr>
            <a:spLocks noGrp="1"/>
          </p:cNvSpPr>
          <p:nvPr>
            <p:ph type="dt" sz="half" idx="10"/>
          </p:nvPr>
        </p:nvSpPr>
        <p:spPr/>
        <p:txBody>
          <a:bodyPr/>
          <a:lstStyle/>
          <a:p>
            <a:fld id="{E35877E4-3B0F-D24C-9B61-D9273EC3B191}" type="datetimeFigureOut">
              <a:rPr lang="ru-RU" smtClean="0"/>
              <a:t>25.01.2021</a:t>
            </a:fld>
            <a:endParaRPr lang="ru-RU"/>
          </a:p>
        </p:txBody>
      </p:sp>
      <p:sp>
        <p:nvSpPr>
          <p:cNvPr id="5" name="Нижний колонтитул 4">
            <a:extLst>
              <a:ext uri="{FF2B5EF4-FFF2-40B4-BE49-F238E27FC236}">
                <a16:creationId xmlns:a16="http://schemas.microsoft.com/office/drawing/2014/main" id="{D8C3E5E8-834C-CF43-A340-7873F1AA485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0B692BE-6285-144A-B01B-7971824B5B01}"/>
              </a:ext>
            </a:extLst>
          </p:cNvPr>
          <p:cNvSpPr>
            <a:spLocks noGrp="1"/>
          </p:cNvSpPr>
          <p:nvPr>
            <p:ph type="sldNum" sz="quarter" idx="12"/>
          </p:nvPr>
        </p:nvSpPr>
        <p:spPr/>
        <p:txBody>
          <a:bodyPr/>
          <a:lstStyle/>
          <a:p>
            <a:fld id="{E909FB6A-D9F4-EF48-A33B-D0B6B9046418}" type="slidenum">
              <a:rPr lang="ru-RU" smtClean="0"/>
              <a:t>‹#›</a:t>
            </a:fld>
            <a:endParaRPr lang="ru-RU"/>
          </a:p>
        </p:txBody>
      </p:sp>
    </p:spTree>
    <p:extLst>
      <p:ext uri="{BB962C8B-B14F-4D97-AF65-F5344CB8AC3E}">
        <p14:creationId xmlns:p14="http://schemas.microsoft.com/office/powerpoint/2010/main" val="1170231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4733B7-4A1D-8040-9139-D8F665584120}"/>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6458955-4B77-1948-819E-21DDF12C6EF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FC8BD019-A0EA-9C46-82AF-535D7170387B}"/>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18B35A3A-0C47-524D-9DFB-10FFDD0E0F52}"/>
              </a:ext>
            </a:extLst>
          </p:cNvPr>
          <p:cNvSpPr>
            <a:spLocks noGrp="1"/>
          </p:cNvSpPr>
          <p:nvPr>
            <p:ph type="dt" sz="half" idx="10"/>
          </p:nvPr>
        </p:nvSpPr>
        <p:spPr/>
        <p:txBody>
          <a:bodyPr/>
          <a:lstStyle/>
          <a:p>
            <a:fld id="{E35877E4-3B0F-D24C-9B61-D9273EC3B191}" type="datetimeFigureOut">
              <a:rPr lang="ru-RU" smtClean="0"/>
              <a:t>25.01.2021</a:t>
            </a:fld>
            <a:endParaRPr lang="ru-RU"/>
          </a:p>
        </p:txBody>
      </p:sp>
      <p:sp>
        <p:nvSpPr>
          <p:cNvPr id="6" name="Нижний колонтитул 5">
            <a:extLst>
              <a:ext uri="{FF2B5EF4-FFF2-40B4-BE49-F238E27FC236}">
                <a16:creationId xmlns:a16="http://schemas.microsoft.com/office/drawing/2014/main" id="{BC7D641E-4930-9C4D-8FEF-454C982392E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FA9B414-29BD-9341-9989-92B5538FF162}"/>
              </a:ext>
            </a:extLst>
          </p:cNvPr>
          <p:cNvSpPr>
            <a:spLocks noGrp="1"/>
          </p:cNvSpPr>
          <p:nvPr>
            <p:ph type="sldNum" sz="quarter" idx="12"/>
          </p:nvPr>
        </p:nvSpPr>
        <p:spPr/>
        <p:txBody>
          <a:bodyPr/>
          <a:lstStyle/>
          <a:p>
            <a:fld id="{E909FB6A-D9F4-EF48-A33B-D0B6B9046418}" type="slidenum">
              <a:rPr lang="ru-RU" smtClean="0"/>
              <a:t>‹#›</a:t>
            </a:fld>
            <a:endParaRPr lang="ru-RU"/>
          </a:p>
        </p:txBody>
      </p:sp>
    </p:spTree>
    <p:extLst>
      <p:ext uri="{BB962C8B-B14F-4D97-AF65-F5344CB8AC3E}">
        <p14:creationId xmlns:p14="http://schemas.microsoft.com/office/powerpoint/2010/main" val="2752785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1F2A41-E18E-0E4F-B268-110318F9E1BA}"/>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82858E03-29F0-7543-9F91-3ED5EF35FF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37175CC3-F5C2-7B43-A833-42B2B8A44942}"/>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BFB6F0EC-C3D7-104C-B768-F791B47B1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3D9ABD02-0658-AE4E-8BAB-70CFD304D2E9}"/>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E8E32C24-2F9C-AD40-BCD5-3FBBA38BD731}"/>
              </a:ext>
            </a:extLst>
          </p:cNvPr>
          <p:cNvSpPr>
            <a:spLocks noGrp="1"/>
          </p:cNvSpPr>
          <p:nvPr>
            <p:ph type="dt" sz="half" idx="10"/>
          </p:nvPr>
        </p:nvSpPr>
        <p:spPr/>
        <p:txBody>
          <a:bodyPr/>
          <a:lstStyle/>
          <a:p>
            <a:fld id="{E35877E4-3B0F-D24C-9B61-D9273EC3B191}" type="datetimeFigureOut">
              <a:rPr lang="ru-RU" smtClean="0"/>
              <a:t>25.01.2021</a:t>
            </a:fld>
            <a:endParaRPr lang="ru-RU"/>
          </a:p>
        </p:txBody>
      </p:sp>
      <p:sp>
        <p:nvSpPr>
          <p:cNvPr id="8" name="Нижний колонтитул 7">
            <a:extLst>
              <a:ext uri="{FF2B5EF4-FFF2-40B4-BE49-F238E27FC236}">
                <a16:creationId xmlns:a16="http://schemas.microsoft.com/office/drawing/2014/main" id="{AF843FAA-5298-1540-9D4F-B5F1556AADEB}"/>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5CDC2124-8BBB-1842-ABF4-6D6EE39C10AE}"/>
              </a:ext>
            </a:extLst>
          </p:cNvPr>
          <p:cNvSpPr>
            <a:spLocks noGrp="1"/>
          </p:cNvSpPr>
          <p:nvPr>
            <p:ph type="sldNum" sz="quarter" idx="12"/>
          </p:nvPr>
        </p:nvSpPr>
        <p:spPr/>
        <p:txBody>
          <a:bodyPr/>
          <a:lstStyle/>
          <a:p>
            <a:fld id="{E909FB6A-D9F4-EF48-A33B-D0B6B9046418}" type="slidenum">
              <a:rPr lang="ru-RU" smtClean="0"/>
              <a:t>‹#›</a:t>
            </a:fld>
            <a:endParaRPr lang="ru-RU"/>
          </a:p>
        </p:txBody>
      </p:sp>
    </p:spTree>
    <p:extLst>
      <p:ext uri="{BB962C8B-B14F-4D97-AF65-F5344CB8AC3E}">
        <p14:creationId xmlns:p14="http://schemas.microsoft.com/office/powerpoint/2010/main" val="1285339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F8565E-2014-4740-9ED0-587873465F33}"/>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2F537732-8CE5-3F46-B7E8-F21CA1A76519}"/>
              </a:ext>
            </a:extLst>
          </p:cNvPr>
          <p:cNvSpPr>
            <a:spLocks noGrp="1"/>
          </p:cNvSpPr>
          <p:nvPr>
            <p:ph type="dt" sz="half" idx="10"/>
          </p:nvPr>
        </p:nvSpPr>
        <p:spPr/>
        <p:txBody>
          <a:bodyPr/>
          <a:lstStyle/>
          <a:p>
            <a:fld id="{E35877E4-3B0F-D24C-9B61-D9273EC3B191}" type="datetimeFigureOut">
              <a:rPr lang="ru-RU" smtClean="0"/>
              <a:t>25.01.2021</a:t>
            </a:fld>
            <a:endParaRPr lang="ru-RU"/>
          </a:p>
        </p:txBody>
      </p:sp>
      <p:sp>
        <p:nvSpPr>
          <p:cNvPr id="4" name="Нижний колонтитул 3">
            <a:extLst>
              <a:ext uri="{FF2B5EF4-FFF2-40B4-BE49-F238E27FC236}">
                <a16:creationId xmlns:a16="http://schemas.microsoft.com/office/drawing/2014/main" id="{CAB094D2-C04C-F845-841B-3B6EC9525F90}"/>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02908AF2-76BF-CD41-B51C-CB09BC4C229C}"/>
              </a:ext>
            </a:extLst>
          </p:cNvPr>
          <p:cNvSpPr>
            <a:spLocks noGrp="1"/>
          </p:cNvSpPr>
          <p:nvPr>
            <p:ph type="sldNum" sz="quarter" idx="12"/>
          </p:nvPr>
        </p:nvSpPr>
        <p:spPr/>
        <p:txBody>
          <a:bodyPr/>
          <a:lstStyle/>
          <a:p>
            <a:fld id="{E909FB6A-D9F4-EF48-A33B-D0B6B9046418}" type="slidenum">
              <a:rPr lang="ru-RU" smtClean="0"/>
              <a:t>‹#›</a:t>
            </a:fld>
            <a:endParaRPr lang="ru-RU"/>
          </a:p>
        </p:txBody>
      </p:sp>
    </p:spTree>
    <p:extLst>
      <p:ext uri="{BB962C8B-B14F-4D97-AF65-F5344CB8AC3E}">
        <p14:creationId xmlns:p14="http://schemas.microsoft.com/office/powerpoint/2010/main" val="822213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D2C99B05-CBA6-984D-A0BA-B8D01A79E3DC}"/>
              </a:ext>
            </a:extLst>
          </p:cNvPr>
          <p:cNvSpPr>
            <a:spLocks noGrp="1"/>
          </p:cNvSpPr>
          <p:nvPr>
            <p:ph type="dt" sz="half" idx="10"/>
          </p:nvPr>
        </p:nvSpPr>
        <p:spPr/>
        <p:txBody>
          <a:bodyPr/>
          <a:lstStyle/>
          <a:p>
            <a:fld id="{E35877E4-3B0F-D24C-9B61-D9273EC3B191}" type="datetimeFigureOut">
              <a:rPr lang="ru-RU" smtClean="0"/>
              <a:t>25.01.2021</a:t>
            </a:fld>
            <a:endParaRPr lang="ru-RU"/>
          </a:p>
        </p:txBody>
      </p:sp>
      <p:sp>
        <p:nvSpPr>
          <p:cNvPr id="3" name="Нижний колонтитул 2">
            <a:extLst>
              <a:ext uri="{FF2B5EF4-FFF2-40B4-BE49-F238E27FC236}">
                <a16:creationId xmlns:a16="http://schemas.microsoft.com/office/drawing/2014/main" id="{2715FDBA-1B73-E941-A373-680C254A84CC}"/>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AB226B74-FB2E-794A-B905-0D133C159012}"/>
              </a:ext>
            </a:extLst>
          </p:cNvPr>
          <p:cNvSpPr>
            <a:spLocks noGrp="1"/>
          </p:cNvSpPr>
          <p:nvPr>
            <p:ph type="sldNum" sz="quarter" idx="12"/>
          </p:nvPr>
        </p:nvSpPr>
        <p:spPr/>
        <p:txBody>
          <a:bodyPr/>
          <a:lstStyle/>
          <a:p>
            <a:fld id="{E909FB6A-D9F4-EF48-A33B-D0B6B9046418}" type="slidenum">
              <a:rPr lang="ru-RU" smtClean="0"/>
              <a:t>‹#›</a:t>
            </a:fld>
            <a:endParaRPr lang="ru-RU"/>
          </a:p>
        </p:txBody>
      </p:sp>
    </p:spTree>
    <p:extLst>
      <p:ext uri="{BB962C8B-B14F-4D97-AF65-F5344CB8AC3E}">
        <p14:creationId xmlns:p14="http://schemas.microsoft.com/office/powerpoint/2010/main" val="654614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63A53E-2DB3-9A4A-870D-CB5F6DB7584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F1D16665-4C95-AA41-915F-C403684A48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418A849-3D8C-1040-8348-64E2B87600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38837484-2F0C-664E-A42B-8CB80D761741}"/>
              </a:ext>
            </a:extLst>
          </p:cNvPr>
          <p:cNvSpPr>
            <a:spLocks noGrp="1"/>
          </p:cNvSpPr>
          <p:nvPr>
            <p:ph type="dt" sz="half" idx="10"/>
          </p:nvPr>
        </p:nvSpPr>
        <p:spPr/>
        <p:txBody>
          <a:bodyPr/>
          <a:lstStyle/>
          <a:p>
            <a:fld id="{E35877E4-3B0F-D24C-9B61-D9273EC3B191}" type="datetimeFigureOut">
              <a:rPr lang="ru-RU" smtClean="0"/>
              <a:t>25.01.2021</a:t>
            </a:fld>
            <a:endParaRPr lang="ru-RU"/>
          </a:p>
        </p:txBody>
      </p:sp>
      <p:sp>
        <p:nvSpPr>
          <p:cNvPr id="6" name="Нижний колонтитул 5">
            <a:extLst>
              <a:ext uri="{FF2B5EF4-FFF2-40B4-BE49-F238E27FC236}">
                <a16:creationId xmlns:a16="http://schemas.microsoft.com/office/drawing/2014/main" id="{26AA92C1-A20C-1D4E-9B2D-9952B5D9423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EDF87D6-BE57-CC4F-B23B-138C5A40C5CA}"/>
              </a:ext>
            </a:extLst>
          </p:cNvPr>
          <p:cNvSpPr>
            <a:spLocks noGrp="1"/>
          </p:cNvSpPr>
          <p:nvPr>
            <p:ph type="sldNum" sz="quarter" idx="12"/>
          </p:nvPr>
        </p:nvSpPr>
        <p:spPr/>
        <p:txBody>
          <a:bodyPr/>
          <a:lstStyle/>
          <a:p>
            <a:fld id="{E909FB6A-D9F4-EF48-A33B-D0B6B9046418}" type="slidenum">
              <a:rPr lang="ru-RU" smtClean="0"/>
              <a:t>‹#›</a:t>
            </a:fld>
            <a:endParaRPr lang="ru-RU"/>
          </a:p>
        </p:txBody>
      </p:sp>
    </p:spTree>
    <p:extLst>
      <p:ext uri="{BB962C8B-B14F-4D97-AF65-F5344CB8AC3E}">
        <p14:creationId xmlns:p14="http://schemas.microsoft.com/office/powerpoint/2010/main" val="2694639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45F5FC-BBA3-DD43-BD3A-B4654DF4D44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7831427E-3FF3-1B40-8B6F-0DAEB50A5E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BBF85F2B-AAAF-E640-8D7B-7D13F2D2A6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F0AD0378-DF81-CB4F-AA3E-138D0A07E276}"/>
              </a:ext>
            </a:extLst>
          </p:cNvPr>
          <p:cNvSpPr>
            <a:spLocks noGrp="1"/>
          </p:cNvSpPr>
          <p:nvPr>
            <p:ph type="dt" sz="half" idx="10"/>
          </p:nvPr>
        </p:nvSpPr>
        <p:spPr/>
        <p:txBody>
          <a:bodyPr/>
          <a:lstStyle/>
          <a:p>
            <a:fld id="{E35877E4-3B0F-D24C-9B61-D9273EC3B191}" type="datetimeFigureOut">
              <a:rPr lang="ru-RU" smtClean="0"/>
              <a:t>25.01.2021</a:t>
            </a:fld>
            <a:endParaRPr lang="ru-RU"/>
          </a:p>
        </p:txBody>
      </p:sp>
      <p:sp>
        <p:nvSpPr>
          <p:cNvPr id="6" name="Нижний колонтитул 5">
            <a:extLst>
              <a:ext uri="{FF2B5EF4-FFF2-40B4-BE49-F238E27FC236}">
                <a16:creationId xmlns:a16="http://schemas.microsoft.com/office/drawing/2014/main" id="{B20187E2-6409-9F42-9B1A-137DD929EE8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BEE5E22-185D-C447-AFFB-C7339518D75C}"/>
              </a:ext>
            </a:extLst>
          </p:cNvPr>
          <p:cNvSpPr>
            <a:spLocks noGrp="1"/>
          </p:cNvSpPr>
          <p:nvPr>
            <p:ph type="sldNum" sz="quarter" idx="12"/>
          </p:nvPr>
        </p:nvSpPr>
        <p:spPr/>
        <p:txBody>
          <a:bodyPr/>
          <a:lstStyle/>
          <a:p>
            <a:fld id="{E909FB6A-D9F4-EF48-A33B-D0B6B9046418}" type="slidenum">
              <a:rPr lang="ru-RU" smtClean="0"/>
              <a:t>‹#›</a:t>
            </a:fld>
            <a:endParaRPr lang="ru-RU"/>
          </a:p>
        </p:txBody>
      </p:sp>
    </p:spTree>
    <p:extLst>
      <p:ext uri="{BB962C8B-B14F-4D97-AF65-F5344CB8AC3E}">
        <p14:creationId xmlns:p14="http://schemas.microsoft.com/office/powerpoint/2010/main" val="679309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0256845-1134-4049-A05A-19CAC261A3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02CC2E44-925F-324B-A346-08AC981881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81CBFCC-2FA9-6743-9B30-DEB7345564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5877E4-3B0F-D24C-9B61-D9273EC3B191}" type="datetimeFigureOut">
              <a:rPr lang="ru-RU" smtClean="0"/>
              <a:t>25.01.2021</a:t>
            </a:fld>
            <a:endParaRPr lang="ru-RU"/>
          </a:p>
        </p:txBody>
      </p:sp>
      <p:sp>
        <p:nvSpPr>
          <p:cNvPr id="5" name="Нижний колонтитул 4">
            <a:extLst>
              <a:ext uri="{FF2B5EF4-FFF2-40B4-BE49-F238E27FC236}">
                <a16:creationId xmlns:a16="http://schemas.microsoft.com/office/drawing/2014/main" id="{22863DF7-92A8-7E40-BB4E-07396FE8E4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78898D9C-B879-4E45-9EBF-6AAD2599D0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9FB6A-D9F4-EF48-A33B-D0B6B9046418}" type="slidenum">
              <a:rPr lang="ru-RU" smtClean="0"/>
              <a:t>‹#›</a:t>
            </a:fld>
            <a:endParaRPr lang="ru-RU"/>
          </a:p>
        </p:txBody>
      </p:sp>
    </p:spTree>
    <p:extLst>
      <p:ext uri="{BB962C8B-B14F-4D97-AF65-F5344CB8AC3E}">
        <p14:creationId xmlns:p14="http://schemas.microsoft.com/office/powerpoint/2010/main" val="112120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73C701F2-3ABE-7E4E-87DE-A50E6975216B}"/>
              </a:ext>
            </a:extLst>
          </p:cNvPr>
          <p:cNvPicPr>
            <a:picLocks noChangeAspect="1"/>
          </p:cNvPicPr>
          <p:nvPr/>
        </p:nvPicPr>
        <p:blipFill>
          <a:blip r:embed="rId3"/>
          <a:stretch>
            <a:fillRect/>
          </a:stretch>
        </p:blipFill>
        <p:spPr>
          <a:xfrm>
            <a:off x="0" y="0"/>
            <a:ext cx="12192000" cy="6858000"/>
          </a:xfrm>
          <a:prstGeom prst="rect">
            <a:avLst/>
          </a:prstGeom>
        </p:spPr>
      </p:pic>
      <p:sp>
        <p:nvSpPr>
          <p:cNvPr id="6" name="Прямоугольник 5">
            <a:extLst>
              <a:ext uri="{FF2B5EF4-FFF2-40B4-BE49-F238E27FC236}">
                <a16:creationId xmlns:a16="http://schemas.microsoft.com/office/drawing/2014/main" id="{E108D167-E861-B848-A14A-EABE56E9056C}"/>
              </a:ext>
            </a:extLst>
          </p:cNvPr>
          <p:cNvSpPr/>
          <p:nvPr/>
        </p:nvSpPr>
        <p:spPr>
          <a:xfrm>
            <a:off x="1676399" y="2767280"/>
            <a:ext cx="8839201" cy="1323439"/>
          </a:xfrm>
          <a:prstGeom prst="rect">
            <a:avLst/>
          </a:prstGeom>
        </p:spPr>
        <p:txBody>
          <a:bodyPr wrap="square">
            <a:spAutoFit/>
          </a:bodyPr>
          <a:lstStyle/>
          <a:p>
            <a:pPr algn="ctr"/>
            <a:r>
              <a:rPr lang="ru-RU" sz="4000" dirty="0">
                <a:effectLst/>
              </a:rPr>
              <a:t>СТРАТЕГИЧЕСКИЙ ПРОЕКТ ПОЛИТЕХА: </a:t>
            </a:r>
            <a:br>
              <a:rPr lang="ru-RU" sz="4000" dirty="0">
                <a:effectLst/>
              </a:rPr>
            </a:br>
            <a:r>
              <a:rPr lang="ru-RU" sz="4000" b="1" dirty="0">
                <a:effectLst/>
              </a:rPr>
              <a:t>ЦИФРОВОЙ УНИВЕРСИТЕТ</a:t>
            </a:r>
            <a:endParaRPr lang="ru-RU" sz="4000" b="1" dirty="0"/>
          </a:p>
        </p:txBody>
      </p:sp>
      <p:sp>
        <p:nvSpPr>
          <p:cNvPr id="7" name="Прямоугольник 6">
            <a:extLst>
              <a:ext uri="{FF2B5EF4-FFF2-40B4-BE49-F238E27FC236}">
                <a16:creationId xmlns:a16="http://schemas.microsoft.com/office/drawing/2014/main" id="{608EA3EA-FFDD-2B40-B4A5-72242B2FD3B1}"/>
              </a:ext>
            </a:extLst>
          </p:cNvPr>
          <p:cNvSpPr/>
          <p:nvPr/>
        </p:nvSpPr>
        <p:spPr>
          <a:xfrm>
            <a:off x="5954119" y="306421"/>
            <a:ext cx="6096000" cy="923330"/>
          </a:xfrm>
          <a:prstGeom prst="rect">
            <a:avLst/>
          </a:prstGeom>
        </p:spPr>
        <p:txBody>
          <a:bodyPr>
            <a:spAutoFit/>
          </a:bodyPr>
          <a:lstStyle/>
          <a:p>
            <a:pPr algn="r"/>
            <a:r>
              <a:rPr lang="ru-RU" dirty="0">
                <a:effectLst/>
              </a:rPr>
              <a:t>Выполнили студенты группы 181-361:</a:t>
            </a:r>
            <a:br>
              <a:rPr lang="ru-RU" dirty="0">
                <a:effectLst/>
              </a:rPr>
            </a:br>
            <a:r>
              <a:rPr lang="ru-RU" dirty="0">
                <a:effectLst/>
              </a:rPr>
              <a:t>Позднякова Роза Кирилловна</a:t>
            </a:r>
            <a:br>
              <a:rPr lang="ru-RU" dirty="0">
                <a:effectLst/>
              </a:rPr>
            </a:br>
            <a:r>
              <a:rPr lang="ru-RU" dirty="0">
                <a:effectLst/>
              </a:rPr>
              <a:t>Мищенко Денис Дмитриевич</a:t>
            </a:r>
            <a:endParaRPr lang="ru-RU" dirty="0"/>
          </a:p>
        </p:txBody>
      </p:sp>
      <p:pic>
        <p:nvPicPr>
          <p:cNvPr id="9" name="Рисунок 8">
            <a:extLst>
              <a:ext uri="{FF2B5EF4-FFF2-40B4-BE49-F238E27FC236}">
                <a16:creationId xmlns:a16="http://schemas.microsoft.com/office/drawing/2014/main" id="{3C7C7BA3-83F6-9345-9FD9-BFF3C26AC6D4}"/>
              </a:ext>
            </a:extLst>
          </p:cNvPr>
          <p:cNvPicPr>
            <a:picLocks noChangeAspect="1"/>
          </p:cNvPicPr>
          <p:nvPr/>
        </p:nvPicPr>
        <p:blipFill>
          <a:blip r:embed="rId4"/>
          <a:stretch>
            <a:fillRect/>
          </a:stretch>
        </p:blipFill>
        <p:spPr>
          <a:xfrm>
            <a:off x="148039" y="5874790"/>
            <a:ext cx="3056719" cy="792483"/>
          </a:xfrm>
          <a:prstGeom prst="rect">
            <a:avLst/>
          </a:prstGeom>
        </p:spPr>
      </p:pic>
    </p:spTree>
    <p:extLst>
      <p:ext uri="{BB962C8B-B14F-4D97-AF65-F5344CB8AC3E}">
        <p14:creationId xmlns:p14="http://schemas.microsoft.com/office/powerpoint/2010/main" val="4172215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499B2B-076F-C340-B390-A8A5D17F3ABB}"/>
              </a:ext>
            </a:extLst>
          </p:cNvPr>
          <p:cNvSpPr>
            <a:spLocks noGrp="1"/>
          </p:cNvSpPr>
          <p:nvPr>
            <p:ph type="title"/>
          </p:nvPr>
        </p:nvSpPr>
        <p:spPr>
          <a:xfrm>
            <a:off x="838200" y="0"/>
            <a:ext cx="10515600" cy="1325563"/>
          </a:xfrm>
        </p:spPr>
        <p:txBody>
          <a:bodyPr/>
          <a:lstStyle/>
          <a:p>
            <a:r>
              <a:rPr lang="ru-RU" b="1" dirty="0"/>
              <a:t>Предложения приемной комиссии</a:t>
            </a:r>
            <a:endParaRPr lang="ru-RU" dirty="0"/>
          </a:p>
        </p:txBody>
      </p:sp>
      <p:sp>
        <p:nvSpPr>
          <p:cNvPr id="3" name="Объект 2">
            <a:extLst>
              <a:ext uri="{FF2B5EF4-FFF2-40B4-BE49-F238E27FC236}">
                <a16:creationId xmlns:a16="http://schemas.microsoft.com/office/drawing/2014/main" id="{A6429ABA-41E3-6D41-8AE3-28E2CE8301FE}"/>
              </a:ext>
            </a:extLst>
          </p:cNvPr>
          <p:cNvSpPr>
            <a:spLocks noGrp="1"/>
          </p:cNvSpPr>
          <p:nvPr>
            <p:ph idx="1"/>
          </p:nvPr>
        </p:nvSpPr>
        <p:spPr>
          <a:xfrm>
            <a:off x="838200" y="1219569"/>
            <a:ext cx="11049000" cy="5542738"/>
          </a:xfrm>
        </p:spPr>
        <p:txBody>
          <a:bodyPr>
            <a:normAutofit fontScale="32500" lnSpcReduction="20000"/>
          </a:bodyPr>
          <a:lstStyle/>
          <a:p>
            <a:pPr marL="0" indent="0">
              <a:buNone/>
            </a:pPr>
            <a:r>
              <a:rPr lang="ru-RU" sz="4400" dirty="0"/>
              <a:t>1. Сделать возможным объединение образовательных программ и (или) направлений подготовки, специальностей в многопрофильный конкурс. Количество направлений подготовки, на которые поступающий подает документы, в таком случае будет равняться количеству направлений подготовки (специальностей), включенных в многопрофильный конкурс. Например, в 2021 прием документов по многопрофильному конкурсу осуществляется по УГСН 38.00.00, куда входят направления подготовки по очной форме 38.03.М1 и по очно-заочной форме – 38.03.М2. Количество мест устанавливается на каждый многопрофильный конкурс, а не по отдельности на направление подготовку;</a:t>
            </a:r>
          </a:p>
          <a:p>
            <a:pPr marL="0" indent="0">
              <a:buNone/>
            </a:pPr>
            <a:r>
              <a:rPr lang="ru-RU" sz="4400" dirty="0"/>
              <a:t>2. Сделать возможность установления по одному из вступительных испытаний выбор из двух или более предметов двух по выбору поступающего. На каждый из двух или более предметов должна быть возможность установить свой минимальный положительный балл предметов вступительного испытания при выборе направления подготовки + установить минимальные баллы. Выбор тип экзамена WS должен быть доступен только для абитуриентов с документом об образовании «Среднее профессиональное образование» с обязательным прикреплением “паспорта компетенции WS”.</a:t>
            </a:r>
          </a:p>
          <a:p>
            <a:pPr marL="0" indent="0">
              <a:buNone/>
            </a:pPr>
            <a:r>
              <a:rPr lang="ru-RU" sz="4400" dirty="0"/>
              <a:t>3. Установить сроки приемов документов, сроки зачисления в системе 1С и ЛК поступающего, согласно правилам приема в университет (п. 2.1.3, 2.8.7, 2.8.7.1, 2.8.7.2, 2.8.7.3, 2.8.8, 2.8.9 –</a:t>
            </a:r>
            <a:r>
              <a:rPr lang="ru-RU" sz="4400" dirty="0" err="1"/>
              <a:t>бакалавриат</a:t>
            </a:r>
            <a:r>
              <a:rPr lang="ru-RU" sz="4400" dirty="0"/>
              <a:t>/ </a:t>
            </a:r>
            <a:r>
              <a:rPr lang="ru-RU" sz="4400" dirty="0" err="1"/>
              <a:t>специалитет</a:t>
            </a:r>
            <a:r>
              <a:rPr lang="ru-RU" sz="4400" dirty="0"/>
              <a:t>; 3.1.3, 3.7.6.1, 3.7.6.2, 3.7.6.3, 3.7.6.4, 3.7.6.4, 3.7.6.5 – магистратура). По аспирантам ожидается изменение порядка приема – информация будет направлена позже.</a:t>
            </a:r>
          </a:p>
          <a:p>
            <a:pPr marL="0" indent="0">
              <a:buNone/>
            </a:pPr>
            <a:r>
              <a:rPr lang="ru-RU" sz="4400" dirty="0"/>
              <a:t>4. Установить максимальное количество заявлений на поступление - 5, с учетом количества направлений подготовки многопрофильного приема </a:t>
            </a:r>
            <a:r>
              <a:rPr lang="ru-RU" sz="4400" dirty="0" err="1"/>
              <a:t>бакалавриата</a:t>
            </a:r>
            <a:r>
              <a:rPr lang="ru-RU" sz="4400" dirty="0"/>
              <a:t> и </a:t>
            </a:r>
            <a:r>
              <a:rPr lang="ru-RU" sz="4400" dirty="0" err="1"/>
              <a:t>специалитета</a:t>
            </a:r>
            <a:r>
              <a:rPr lang="ru-RU" sz="4400" dirty="0"/>
              <a:t>. Установить максимальное количество согласий на зачисление по очной форме на направления </a:t>
            </a:r>
            <a:r>
              <a:rPr lang="ru-RU" sz="4400" dirty="0" err="1"/>
              <a:t>бакалавриата</a:t>
            </a:r>
            <a:r>
              <a:rPr lang="ru-RU" sz="4400" dirty="0"/>
              <a:t> и специалиста на бюджетные места - 5. Согласие на зачисление на бюджетное место может быть действующим только одно в каждый момент времени.</a:t>
            </a:r>
          </a:p>
          <a:p>
            <a:pPr marL="0" indent="0">
              <a:buNone/>
            </a:pPr>
            <a:r>
              <a:rPr lang="ru-RU" sz="4400" dirty="0"/>
              <a:t>5. Сделать возможным вместе с поданным согласием на зачисление на бюджетную основу, подавать согласие на платную основу или подавать более одного действующего согласия на платные места. Сделать возможным зачисление одного и того же человека более одного раза (</a:t>
            </a:r>
            <a:r>
              <a:rPr lang="ru-RU" sz="4400" dirty="0" err="1"/>
              <a:t>бюджет+платное</a:t>
            </a:r>
            <a:r>
              <a:rPr lang="ru-RU" sz="4400" dirty="0"/>
              <a:t>, </a:t>
            </a:r>
            <a:r>
              <a:rPr lang="ru-RU" sz="4400" dirty="0" err="1"/>
              <a:t>платное+платное</a:t>
            </a:r>
            <a:r>
              <a:rPr lang="ru-RU" sz="4400" dirty="0"/>
              <a:t> и т.д.)</a:t>
            </a:r>
          </a:p>
          <a:p>
            <a:pPr marL="0" indent="0">
              <a:buNone/>
            </a:pPr>
            <a:r>
              <a:rPr lang="ru-RU" sz="4400" dirty="0"/>
              <a:t>6. Предусмотреть ввод телефонных номеров с выбором кода страны из выпадающего списка (значение по умолчанию «+7 Россия» и ввода десятизначного номера) </a:t>
            </a:r>
          </a:p>
          <a:p>
            <a:pPr marL="0" indent="0">
              <a:buNone/>
            </a:pPr>
            <a:r>
              <a:rPr lang="ru-RU" sz="4400" dirty="0"/>
              <a:t>7. В ЛК код подразделения паспорта сделать обязательным полем только для Паспорта РФ, иначе сделать его не активным для ввода;</a:t>
            </a:r>
          </a:p>
        </p:txBody>
      </p:sp>
    </p:spTree>
    <p:extLst>
      <p:ext uri="{BB962C8B-B14F-4D97-AF65-F5344CB8AC3E}">
        <p14:creationId xmlns:p14="http://schemas.microsoft.com/office/powerpoint/2010/main" val="2024981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F67DE1E5-E70C-1542-996F-1A88B750BD4D}"/>
              </a:ext>
            </a:extLst>
          </p:cNvPr>
          <p:cNvSpPr>
            <a:spLocks noGrp="1"/>
          </p:cNvSpPr>
          <p:nvPr>
            <p:ph idx="1"/>
          </p:nvPr>
        </p:nvSpPr>
        <p:spPr>
          <a:xfrm>
            <a:off x="838200" y="1253331"/>
            <a:ext cx="10515600" cy="4351338"/>
          </a:xfrm>
        </p:spPr>
        <p:txBody>
          <a:bodyPr>
            <a:normAutofit fontScale="70000" lnSpcReduction="20000"/>
          </a:bodyPr>
          <a:lstStyle/>
          <a:p>
            <a:pPr marL="0" indent="0">
              <a:buNone/>
            </a:pPr>
            <a:r>
              <a:rPr lang="ru-RU" dirty="0"/>
              <a:t>8.	После присвоения номера личного дела импортировать этот номер в ЛК абитуриента. В полях данных для модератора сделать поле «Личное дело» в разделах «Требуются проверки», «Принятые», «Все» и для модераторов сделать возможность поиска абитуриента по номеру личного дела. При размещении информации, в каком-либо </a:t>
            </a:r>
            <a:r>
              <a:rPr lang="ru-RU" dirty="0" err="1"/>
              <a:t>инфоблоке</a:t>
            </a:r>
            <a:r>
              <a:rPr lang="ru-RU" dirty="0"/>
              <a:t> ЛК абитуриента, сделать возможность опубликование этой информации во всех разделах ЛК. Убрать ограничение по символам при вводе информации в </a:t>
            </a:r>
            <a:r>
              <a:rPr lang="ru-RU" dirty="0" err="1"/>
              <a:t>инфоблоках</a:t>
            </a:r>
            <a:r>
              <a:rPr lang="ru-RU" dirty="0"/>
              <a:t>.</a:t>
            </a:r>
          </a:p>
          <a:p>
            <a:pPr marL="0" indent="0">
              <a:buNone/>
            </a:pPr>
            <a:r>
              <a:rPr lang="ru-RU" dirty="0"/>
              <a:t>9.	Сделать рабочий механизм восстановления пароля от ЛК абитуриента.</a:t>
            </a:r>
          </a:p>
          <a:p>
            <a:pPr marL="0" indent="0">
              <a:buNone/>
            </a:pPr>
            <a:r>
              <a:rPr lang="ru-RU" dirty="0"/>
              <a:t>10.	Сделать возможность регистрации в ЛК абитуриента и в системе 1С лиц, являющихся сотрудниками университета, студентами. </a:t>
            </a:r>
          </a:p>
          <a:p>
            <a:pPr marL="0" indent="0">
              <a:buNone/>
            </a:pPr>
            <a:r>
              <a:rPr lang="ru-RU" dirty="0"/>
              <a:t>11.	Сделать возможность поиска в ЛК модератора по частям фамилии, имени и отчества поступающего, по аналогии механизма поиска в системе 1С</a:t>
            </a:r>
          </a:p>
          <a:p>
            <a:pPr marL="0" indent="0">
              <a:buNone/>
            </a:pPr>
            <a:r>
              <a:rPr lang="ru-RU" dirty="0"/>
              <a:t>12.	Обеспечить работоспособность системы фильтров в ЛК модератора по выбору приемной кампании. При выборе уровня образования фильтрация не производится (в 2020 году данный фильтр не работал).</a:t>
            </a:r>
          </a:p>
          <a:p>
            <a:pPr marL="0" indent="0">
              <a:buNone/>
            </a:pPr>
            <a:r>
              <a:rPr lang="ru-RU" dirty="0"/>
              <a:t>13.	 В ЛК модератора вместо номера приемной кампании выводить полное ее наименование (например, вместо «009» выводить «</a:t>
            </a:r>
            <a:r>
              <a:rPr lang="ru-RU" dirty="0" err="1"/>
              <a:t>Бакалавриат</a:t>
            </a:r>
            <a:r>
              <a:rPr lang="ru-RU" dirty="0"/>
              <a:t> и </a:t>
            </a:r>
            <a:r>
              <a:rPr lang="ru-RU" dirty="0" err="1"/>
              <a:t>специалитет</a:t>
            </a:r>
            <a:r>
              <a:rPr lang="ru-RU" dirty="0"/>
              <a:t>»).</a:t>
            </a:r>
          </a:p>
          <a:p>
            <a:pPr marL="0" indent="0">
              <a:buNone/>
            </a:pPr>
            <a:endParaRPr lang="ru-RU" dirty="0"/>
          </a:p>
        </p:txBody>
      </p:sp>
    </p:spTree>
    <p:extLst>
      <p:ext uri="{BB962C8B-B14F-4D97-AF65-F5344CB8AC3E}">
        <p14:creationId xmlns:p14="http://schemas.microsoft.com/office/powerpoint/2010/main" val="2893173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6E78E517-6F6A-F041-B0B4-5CFE558C0553}"/>
              </a:ext>
            </a:extLst>
          </p:cNvPr>
          <p:cNvSpPr>
            <a:spLocks noGrp="1"/>
          </p:cNvSpPr>
          <p:nvPr>
            <p:ph idx="1"/>
          </p:nvPr>
        </p:nvSpPr>
        <p:spPr>
          <a:xfrm>
            <a:off x="838200" y="269542"/>
            <a:ext cx="11134060" cy="6318915"/>
          </a:xfrm>
        </p:spPr>
        <p:txBody>
          <a:bodyPr>
            <a:normAutofit fontScale="40000" lnSpcReduction="20000"/>
          </a:bodyPr>
          <a:lstStyle/>
          <a:p>
            <a:pPr marL="0" indent="0">
              <a:buNone/>
            </a:pPr>
            <a:r>
              <a:rPr lang="ru-RU" sz="4000" dirty="0"/>
              <a:t>14.	 На страницу входа и внутри ЛК абитуриента разместить название и символику Московского </a:t>
            </a:r>
            <a:r>
              <a:rPr lang="ru-RU" sz="4000" dirty="0" err="1"/>
              <a:t>Политеха</a:t>
            </a:r>
            <a:r>
              <a:rPr lang="ru-RU" sz="4000" dirty="0"/>
              <a:t>.</a:t>
            </a:r>
          </a:p>
          <a:p>
            <a:pPr marL="0" indent="0">
              <a:buNone/>
            </a:pPr>
            <a:r>
              <a:rPr lang="ru-RU" sz="4000" dirty="0"/>
              <a:t>15.	 В ЛК модератора поменять местами колонки «Соотечественник» и «Наименование ПК»</a:t>
            </a:r>
          </a:p>
          <a:p>
            <a:pPr marL="0" indent="0">
              <a:buNone/>
            </a:pPr>
            <a:r>
              <a:rPr lang="ru-RU" sz="4000" dirty="0"/>
              <a:t>16.	 Абитуриенты, которые заполнили анкету и приступили к заполнению заявления или заполнили заявление полностью, но не отправили на проверку модератору, должны отображаться во вкладке все заявления со статусом «Готовится» и в новой вкладке «Готовится»</a:t>
            </a:r>
          </a:p>
          <a:p>
            <a:pPr marL="0" indent="0">
              <a:buNone/>
            </a:pPr>
            <a:r>
              <a:rPr lang="ru-RU" sz="4000" dirty="0"/>
              <a:t>17.	Необходима система </a:t>
            </a:r>
            <a:r>
              <a:rPr lang="ru-RU" sz="4000" dirty="0" err="1"/>
              <a:t>логирования</a:t>
            </a:r>
            <a:r>
              <a:rPr lang="ru-RU" sz="4000" dirty="0"/>
              <a:t> для модераторов ЛК и в базе 1С, чтобы была возможность открывать новое (последнее) заявление абитуриента и открывать старые изменения с фиксацией времени, какие изменения сделал модератор с отображением статуса (Одобрено/Отклонено);</a:t>
            </a:r>
          </a:p>
          <a:p>
            <a:pPr marL="0" indent="0">
              <a:buNone/>
            </a:pPr>
            <a:r>
              <a:rPr lang="ru-RU" sz="4000" dirty="0"/>
              <a:t>18.	Убрать проверку регистра в поле Логин как при регистрации абитуриента, так и при входе в ЛК абитуриента.</a:t>
            </a:r>
          </a:p>
          <a:p>
            <a:pPr marL="0" indent="0">
              <a:buNone/>
            </a:pPr>
            <a:r>
              <a:rPr lang="ru-RU" sz="4000" dirty="0"/>
              <a:t>19.	После одобрения заявления в ЛК абитуриента, в письме должен быть указан номер личного дела/уникального номера, который должен формироваться автоматически после попадания заявления в систему 1С.</a:t>
            </a:r>
          </a:p>
          <a:p>
            <a:pPr marL="0" indent="0">
              <a:buNone/>
            </a:pPr>
            <a:r>
              <a:rPr lang="ru-RU" sz="4000" dirty="0"/>
              <a:t>20.	Добавить несколько позиций для добавления файлов в типы документов ЛК:</a:t>
            </a:r>
          </a:p>
          <a:p>
            <a:pPr marL="0" indent="0">
              <a:buNone/>
            </a:pPr>
            <a:r>
              <a:rPr lang="ru-RU" sz="4000" dirty="0" err="1"/>
              <a:t>a</a:t>
            </a:r>
            <a:r>
              <a:rPr lang="ru-RU" sz="4000" dirty="0"/>
              <a:t>.	Возможность  увеличение количества прикрепляемых дополнительных файлов;</a:t>
            </a:r>
          </a:p>
          <a:p>
            <a:pPr marL="0" indent="0">
              <a:buNone/>
            </a:pPr>
            <a:r>
              <a:rPr lang="ru-RU" sz="4000" dirty="0" err="1"/>
              <a:t>b</a:t>
            </a:r>
            <a:r>
              <a:rPr lang="ru-RU" sz="4000" dirty="0"/>
              <a:t>.	Увеличить размер файла, который можно прикрепить до 100 МБ;</a:t>
            </a:r>
          </a:p>
          <a:p>
            <a:pPr marL="0" indent="0">
              <a:buNone/>
            </a:pPr>
            <a:r>
              <a:rPr lang="ru-RU" sz="4000" dirty="0"/>
              <a:t>Возможность выбора даты вступительного испытания в соответствии с формой и основой обучения.</a:t>
            </a:r>
          </a:p>
          <a:p>
            <a:pPr marL="0" indent="0">
              <a:buNone/>
            </a:pPr>
            <a:r>
              <a:rPr lang="ru-RU" sz="4000" dirty="0"/>
              <a:t>21.	Убрать возможность абитуриентам с документом об образовании «Аттестат» (и если нету других документов) выбирать в ЛК тип сдачи вступительных испытании (т.е. по общеобразовательным предметам автоматом должно стоять ЕГЭ и иное выбираться не должно);</a:t>
            </a:r>
          </a:p>
          <a:p>
            <a:pPr marL="0" indent="0">
              <a:buNone/>
            </a:pPr>
            <a:r>
              <a:rPr lang="ru-RU" sz="4000" dirty="0"/>
              <a:t>22.	Исправить возможность добавления 3х направлений в ЛК, т.е. в 2020 году если абитуриент выбрал одно направление, но на 3 профиля, то он может выбрать еще 2 направления.</a:t>
            </a:r>
          </a:p>
          <a:p>
            <a:pPr marL="0" indent="0">
              <a:buNone/>
            </a:pPr>
            <a:r>
              <a:rPr lang="ru-RU" sz="4000" dirty="0"/>
              <a:t>23.	Если абитуриент заявил через ЛК абитуриента индивидуальные достижения и это было одобрено модератором, то проставление баллов за индивидуальные достижения в базе должно быть автоматическим. В случаи если абитуриент сдавал ЕГЭ по старому паспорту, то нужна возможность со стороны Абитуриента добавлять в ЛК свои старые паспортные данные с прикреплением фотографии подтверждающего данные.</a:t>
            </a:r>
          </a:p>
          <a:p>
            <a:pPr marL="0" indent="0">
              <a:buNone/>
            </a:pPr>
            <a:r>
              <a:rPr lang="ru-RU" sz="4000" dirty="0"/>
              <a:t>24.	Сделать навигационное меню ЛК абитуриента слева.</a:t>
            </a:r>
          </a:p>
          <a:p>
            <a:pPr marL="0" indent="0">
              <a:buNone/>
            </a:pPr>
            <a:r>
              <a:rPr lang="ru-RU" sz="4000" dirty="0"/>
              <a:t>25.	Сделать пошаговый алгоритм ввода персональных данных абитуриента и его документов: </a:t>
            </a:r>
          </a:p>
          <a:p>
            <a:endParaRPr lang="ru-RU" dirty="0"/>
          </a:p>
        </p:txBody>
      </p:sp>
    </p:spTree>
    <p:extLst>
      <p:ext uri="{BB962C8B-B14F-4D97-AF65-F5344CB8AC3E}">
        <p14:creationId xmlns:p14="http://schemas.microsoft.com/office/powerpoint/2010/main" val="4217527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B429EF4E-1217-3242-99FA-FBE0EE0C333F}"/>
              </a:ext>
            </a:extLst>
          </p:cNvPr>
          <p:cNvSpPr>
            <a:spLocks noGrp="1"/>
          </p:cNvSpPr>
          <p:nvPr>
            <p:ph idx="1"/>
          </p:nvPr>
        </p:nvSpPr>
        <p:spPr>
          <a:xfrm>
            <a:off x="838200" y="785499"/>
            <a:ext cx="10515600" cy="4351338"/>
          </a:xfrm>
        </p:spPr>
        <p:txBody>
          <a:bodyPr/>
          <a:lstStyle/>
          <a:p>
            <a:r>
              <a:rPr lang="ru-RU" dirty="0"/>
              <a:t>Шаг 1 – Заполнение персональной информации </a:t>
            </a:r>
          </a:p>
          <a:p>
            <a:r>
              <a:rPr lang="ru-RU" dirty="0"/>
              <a:t> Фамилия, Имя, Отчество (при наличии), СНИЛС (при наличии), Дата рождения, Паспортные данные, Адрес регистрация, контактный телефон (мобильный или домашний), электронный адрес (заполняется автоматически при регистрации ЛК), Пол. </a:t>
            </a:r>
          </a:p>
          <a:p>
            <a:r>
              <a:rPr lang="ru-RU" dirty="0"/>
              <a:t>Шаг 2 – Заполнение данных об образовании </a:t>
            </a:r>
          </a:p>
          <a:p>
            <a:r>
              <a:rPr lang="ru-RU" dirty="0"/>
              <a:t> Тип документа (аттестат, диплом НПО, диплом СПО, диплом ВПО, Серия документа, Номер документа, дата выдачи, наименование ОУ. Год завершение, Страна, наименование населенного пункта, выданного документа.  Необходимо создать </a:t>
            </a:r>
            <a:r>
              <a:rPr lang="ru-RU" dirty="0" err="1"/>
              <a:t>чекбокс</a:t>
            </a:r>
            <a:r>
              <a:rPr lang="ru-RU" dirty="0"/>
              <a:t> «Паспорт и документ об образовании оформлен на разные фамилии» (при выборе этого поля – становится активным поле для загрузки документа) </a:t>
            </a:r>
          </a:p>
          <a:p>
            <a:pPr marL="0" indent="0">
              <a:buNone/>
            </a:pPr>
            <a:endParaRPr lang="ru-RU" dirty="0"/>
          </a:p>
        </p:txBody>
      </p:sp>
    </p:spTree>
    <p:extLst>
      <p:ext uri="{BB962C8B-B14F-4D97-AF65-F5344CB8AC3E}">
        <p14:creationId xmlns:p14="http://schemas.microsoft.com/office/powerpoint/2010/main" val="1395517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0B75004D-6E24-6E43-B526-E310A8F6DC2B}"/>
              </a:ext>
            </a:extLst>
          </p:cNvPr>
          <p:cNvSpPr>
            <a:spLocks noGrp="1"/>
          </p:cNvSpPr>
          <p:nvPr>
            <p:ph idx="1"/>
          </p:nvPr>
        </p:nvSpPr>
        <p:spPr>
          <a:xfrm>
            <a:off x="838200" y="464657"/>
            <a:ext cx="10515600" cy="4351338"/>
          </a:xfrm>
        </p:spPr>
        <p:txBody>
          <a:bodyPr/>
          <a:lstStyle/>
          <a:p>
            <a:r>
              <a:rPr lang="ru-RU" sz="2400" dirty="0"/>
              <a:t>Шаг 3 Заполнение особых прав (при наличии – особое право, целевой прием, без вступительных испытаний, преимущественное право)</a:t>
            </a:r>
          </a:p>
          <a:p>
            <a:r>
              <a:rPr lang="ru-RU" sz="2400" dirty="0"/>
              <a:t>Шаг 4 Выбор направления подготовки/специальности – Список НП/С с возможностью выбора формы и основы обучения (с указанием перечня </a:t>
            </a:r>
            <a:r>
              <a:rPr lang="ru-RU" sz="2400" dirty="0" err="1"/>
              <a:t>филиальских</a:t>
            </a:r>
            <a:r>
              <a:rPr lang="ru-RU" sz="2400" dirty="0"/>
              <a:t> НП/С)</a:t>
            </a:r>
          </a:p>
          <a:p>
            <a:r>
              <a:rPr lang="ru-RU" sz="2400" dirty="0"/>
              <a:t>Шаг 5 Вступительные испытания -  Выбор типа вступительного экзамена (ЕГЭ, Внутренний экзамен – поле доступно для иностранных граждан/граждан РФ со среднем или высшем образовании, инвалиды/ WS – доступен для выбора только, для поступающих со среднем профессиональным образованием). Добавить динамическую кнопку ЕГЭ/ВИ для всех  предметов.  При выборе ЕГЭ поля ввода результатов становятся доступными.  При вводе результатов производится проверка по минимальному положительному баллу.</a:t>
            </a:r>
          </a:p>
          <a:p>
            <a:r>
              <a:rPr lang="ru-RU" sz="2400" dirty="0"/>
              <a:t>Для внутренних творческих ВИ один тип сдачи ВИ. При выборе типа WS становится активном поле для загрузки паспорта компетентности. Добавить </a:t>
            </a:r>
            <a:r>
              <a:rPr lang="ru-RU" sz="2400" dirty="0" err="1"/>
              <a:t>чекбокс</a:t>
            </a:r>
            <a:r>
              <a:rPr lang="ru-RU" sz="2400" dirty="0"/>
              <a:t> «Сдавал ЕГЭ по другому паспорту»( при нажатии активируется поле ввода серии и номера паспорта и поле для загрузки подтверждающего документа (при наличии))</a:t>
            </a:r>
          </a:p>
          <a:p>
            <a:pPr marL="0" indent="0">
              <a:buNone/>
            </a:pPr>
            <a:endParaRPr lang="ru-RU" dirty="0"/>
          </a:p>
        </p:txBody>
      </p:sp>
    </p:spTree>
    <p:extLst>
      <p:ext uri="{BB962C8B-B14F-4D97-AF65-F5344CB8AC3E}">
        <p14:creationId xmlns:p14="http://schemas.microsoft.com/office/powerpoint/2010/main" val="2349762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72A7C7F8-E30E-684A-8A8F-46A2077352DA}"/>
              </a:ext>
            </a:extLst>
          </p:cNvPr>
          <p:cNvSpPr>
            <a:spLocks noGrp="1"/>
          </p:cNvSpPr>
          <p:nvPr>
            <p:ph idx="1"/>
          </p:nvPr>
        </p:nvSpPr>
        <p:spPr>
          <a:xfrm>
            <a:off x="838200" y="570983"/>
            <a:ext cx="10515600" cy="4351338"/>
          </a:xfrm>
        </p:spPr>
        <p:txBody>
          <a:bodyPr/>
          <a:lstStyle/>
          <a:p>
            <a:r>
              <a:rPr lang="ru-RU" sz="2400" dirty="0"/>
              <a:t>Шаг 6 Индивидуальные достижения</a:t>
            </a:r>
          </a:p>
          <a:p>
            <a:r>
              <a:rPr lang="ru-RU" sz="2400" dirty="0"/>
              <a:t>Выбор индивидуальных достижений из перечня (в зависимости от уровня образования). При выборе ИД (кроме документа об образовании с отличием) активизирует поле для прикрепления подтверждающего документа. </a:t>
            </a:r>
          </a:p>
          <a:p>
            <a:r>
              <a:rPr lang="ru-RU" sz="2400" dirty="0"/>
              <a:t>Шаг 7 Дополнительные сведения. </a:t>
            </a:r>
          </a:p>
          <a:p>
            <a:r>
              <a:rPr lang="ru-RU" sz="2400" dirty="0"/>
              <a:t>Выбор стипендиального банка, информация о нуждаемости в общежитии, выбор изучаемого иностранного языка (английский, немецкий, французский). </a:t>
            </a:r>
          </a:p>
          <a:p>
            <a:r>
              <a:rPr lang="ru-RU" sz="2400" dirty="0"/>
              <a:t>Шаг 8 Заявление</a:t>
            </a:r>
          </a:p>
          <a:p>
            <a:r>
              <a:rPr lang="ru-RU" sz="2400" dirty="0"/>
              <a:t>Просмотр автоматически сформированного заявления. Подача заявления.  Формирование, просмотр, отзыв согласия о зачислении.</a:t>
            </a:r>
          </a:p>
          <a:p>
            <a:r>
              <a:rPr lang="ru-RU" sz="2400" dirty="0"/>
              <a:t>Шаг 9 Договор</a:t>
            </a:r>
          </a:p>
          <a:p>
            <a:r>
              <a:rPr lang="ru-RU" sz="2400" dirty="0"/>
              <a:t>Заключение договора об оказании платных образовательных услуг. Должна быть возможность отправки более одного договора.</a:t>
            </a:r>
          </a:p>
          <a:p>
            <a:pPr marL="0" indent="0">
              <a:buNone/>
            </a:pPr>
            <a:endParaRPr lang="ru-RU" dirty="0"/>
          </a:p>
        </p:txBody>
      </p:sp>
    </p:spTree>
    <p:extLst>
      <p:ext uri="{BB962C8B-B14F-4D97-AF65-F5344CB8AC3E}">
        <p14:creationId xmlns:p14="http://schemas.microsoft.com/office/powerpoint/2010/main" val="4098561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F2B5D4E-860D-D042-9B94-3344E3BFABCB}"/>
              </a:ext>
            </a:extLst>
          </p:cNvPr>
          <p:cNvSpPr>
            <a:spLocks noGrp="1"/>
          </p:cNvSpPr>
          <p:nvPr>
            <p:ph idx="1"/>
          </p:nvPr>
        </p:nvSpPr>
        <p:spPr>
          <a:xfrm>
            <a:off x="838200" y="429031"/>
            <a:ext cx="10515600" cy="5999937"/>
          </a:xfrm>
        </p:spPr>
        <p:txBody>
          <a:bodyPr>
            <a:normAutofit fontScale="32500" lnSpcReduction="20000"/>
          </a:bodyPr>
          <a:lstStyle/>
          <a:p>
            <a:pPr marL="0" indent="0">
              <a:buNone/>
            </a:pPr>
            <a:endParaRPr lang="ru-RU" sz="4300" dirty="0"/>
          </a:p>
          <a:p>
            <a:pPr marL="0" indent="0">
              <a:buNone/>
            </a:pPr>
            <a:r>
              <a:rPr lang="ru-RU" sz="4300" dirty="0"/>
              <a:t>26. В ЛК модератора расширить область отображения данных по ширине экрана. Исключить горизонтальный </a:t>
            </a:r>
            <a:r>
              <a:rPr lang="ru-RU" sz="4300" dirty="0" err="1"/>
              <a:t>скролл</a:t>
            </a:r>
            <a:r>
              <a:rPr lang="ru-RU" sz="4300" dirty="0"/>
              <a:t>. Добавить кнопку «Подняться наверх».</a:t>
            </a:r>
          </a:p>
          <a:p>
            <a:pPr marL="0" indent="0">
              <a:buNone/>
            </a:pPr>
            <a:r>
              <a:rPr lang="ru-RU" sz="4300" dirty="0"/>
              <a:t>Сделать возможность отображения количества записей, отображаемых на странице ЛК модератора (50,100,150)</a:t>
            </a:r>
          </a:p>
          <a:p>
            <a:pPr marL="0" indent="0">
              <a:buNone/>
            </a:pPr>
            <a:r>
              <a:rPr lang="ru-RU" sz="4300" dirty="0"/>
              <a:t>27. Если при добавлении абитуриента в базу не указываются ни свидетельства ЕГЭ и не указывается внутренние вступительные испытания, то при проведении формировать автоматически пустое свидетельство ЕГЭ (для проверки в ФИС)</a:t>
            </a:r>
          </a:p>
          <a:p>
            <a:pPr marL="0" indent="0">
              <a:buNone/>
            </a:pPr>
            <a:r>
              <a:rPr lang="ru-RU" sz="4300" dirty="0"/>
              <a:t>28.  Для тех, кто подают документы без </a:t>
            </a:r>
            <a:r>
              <a:rPr lang="ru-RU" sz="4300" dirty="0" err="1"/>
              <a:t>СНИЛСа</a:t>
            </a:r>
            <a:r>
              <a:rPr lang="ru-RU" sz="4300" dirty="0"/>
              <a:t>, автоматически формировать уникальный код для размещения на сайте в </a:t>
            </a:r>
            <a:r>
              <a:rPr lang="ru-RU" sz="4300" dirty="0" err="1"/>
              <a:t>пофамильных</a:t>
            </a:r>
            <a:r>
              <a:rPr lang="ru-RU" sz="4300" dirty="0"/>
              <a:t> списках (или использовать уникальный номер личного дела);</a:t>
            </a:r>
          </a:p>
          <a:p>
            <a:pPr marL="0" indent="0">
              <a:buNone/>
            </a:pPr>
            <a:r>
              <a:rPr lang="ru-RU" sz="4300" dirty="0"/>
              <a:t>29. В </a:t>
            </a:r>
            <a:r>
              <a:rPr lang="ru-RU" sz="4300" dirty="0" err="1"/>
              <a:t>пофамильных</a:t>
            </a:r>
            <a:r>
              <a:rPr lang="ru-RU" sz="4300" dirty="0"/>
              <a:t> списках убрать формирование колонок Фамилия Имя Отчество. Вместо колонки Фамилия формировать колонку СНИЛС, где будет отображаться номер </a:t>
            </a:r>
            <a:r>
              <a:rPr lang="ru-RU" sz="4300" dirty="0" err="1"/>
              <a:t>СНИЛСа</a:t>
            </a:r>
            <a:r>
              <a:rPr lang="ru-RU" sz="4300" dirty="0"/>
              <a:t> абитуриента или уникальный код (в случаи отсутствия номера </a:t>
            </a:r>
            <a:r>
              <a:rPr lang="ru-RU" sz="4300" dirty="0" err="1"/>
              <a:t>СНИЛСа</a:t>
            </a:r>
            <a:r>
              <a:rPr lang="ru-RU" sz="4300" dirty="0"/>
              <a:t>).</a:t>
            </a:r>
          </a:p>
          <a:p>
            <a:pPr marL="0" indent="0">
              <a:buNone/>
            </a:pPr>
            <a:r>
              <a:rPr lang="ru-RU" sz="4300" dirty="0"/>
              <a:t> </a:t>
            </a:r>
          </a:p>
          <a:p>
            <a:pPr marL="0" indent="0">
              <a:buNone/>
            </a:pPr>
            <a:r>
              <a:rPr lang="ru-RU" sz="4300" dirty="0"/>
              <a:t>30. В мастере приемной кампании скрыть в карточке </a:t>
            </a:r>
            <a:r>
              <a:rPr lang="ru-RU" sz="4300" dirty="0" err="1"/>
              <a:t>физ.лица</a:t>
            </a:r>
            <a:r>
              <a:rPr lang="ru-RU" sz="4300" dirty="0"/>
              <a:t> абитуриента следующие поля и разделы:</a:t>
            </a:r>
          </a:p>
          <a:p>
            <a:pPr marL="0" indent="0">
              <a:buNone/>
            </a:pPr>
            <a:r>
              <a:rPr lang="ru-RU" sz="4300" dirty="0"/>
              <a:t>Раздел «личная информация» - место работы, национальность. Семейное положение, должность, стаж работы</a:t>
            </a:r>
          </a:p>
          <a:p>
            <a:pPr marL="0" indent="0">
              <a:buNone/>
            </a:pPr>
            <a:r>
              <a:rPr lang="ru-RU" sz="4300" dirty="0"/>
              <a:t>Раздел «Успеваемость» - скрыть</a:t>
            </a:r>
          </a:p>
          <a:p>
            <a:pPr marL="0" indent="0">
              <a:buNone/>
            </a:pPr>
            <a:r>
              <a:rPr lang="ru-RU" sz="4300" dirty="0"/>
              <a:t>Раздел «Состав семьи» - скрыть</a:t>
            </a:r>
          </a:p>
          <a:p>
            <a:pPr marL="0" indent="0">
              <a:buNone/>
            </a:pPr>
            <a:r>
              <a:rPr lang="ru-RU" sz="4300" dirty="0"/>
              <a:t>Раздел «Военная служба» - скрыть</a:t>
            </a:r>
          </a:p>
          <a:p>
            <a:pPr marL="0" indent="0">
              <a:buNone/>
            </a:pPr>
            <a:r>
              <a:rPr lang="ru-RU" sz="4300" dirty="0"/>
              <a:t>Раздел «</a:t>
            </a:r>
            <a:r>
              <a:rPr lang="ru-RU" sz="4300" dirty="0" err="1"/>
              <a:t>Студпрофком</a:t>
            </a:r>
            <a:r>
              <a:rPr lang="ru-RU" sz="4300" dirty="0"/>
              <a:t>» - скрыть</a:t>
            </a:r>
          </a:p>
          <a:p>
            <a:pPr marL="0" indent="0">
              <a:buNone/>
            </a:pPr>
            <a:r>
              <a:rPr lang="ru-RU" sz="4300" dirty="0"/>
              <a:t>Раздел «Трудовая деятельность» - скрыть</a:t>
            </a:r>
          </a:p>
          <a:p>
            <a:pPr marL="0" indent="0">
              <a:buNone/>
            </a:pPr>
            <a:r>
              <a:rPr lang="ru-RU" sz="4300" dirty="0"/>
              <a:t>Раздел «Результаты деятельности» - скрыть</a:t>
            </a:r>
          </a:p>
          <a:p>
            <a:pPr marL="0" indent="0">
              <a:buNone/>
            </a:pPr>
            <a:r>
              <a:rPr lang="ru-RU" sz="4300" dirty="0"/>
              <a:t>Раздел «Кадровый учет» - скрыть</a:t>
            </a:r>
          </a:p>
          <a:p>
            <a:pPr marL="0" indent="0">
              <a:buNone/>
            </a:pPr>
            <a:r>
              <a:rPr lang="ru-RU" sz="4300" dirty="0"/>
              <a:t>Раздел «Информация о здоровье» - скрыть</a:t>
            </a:r>
          </a:p>
          <a:p>
            <a:pPr marL="0" indent="0">
              <a:buNone/>
            </a:pPr>
            <a:r>
              <a:rPr lang="ru-RU" sz="4300" dirty="0"/>
              <a:t>Раздел «</a:t>
            </a:r>
            <a:r>
              <a:rPr lang="ru-RU" sz="4300" dirty="0" err="1"/>
              <a:t>Вывгрузка</a:t>
            </a:r>
            <a:r>
              <a:rPr lang="ru-RU" sz="4300" dirty="0"/>
              <a:t> в ГУП МСР» - скрыть</a:t>
            </a:r>
          </a:p>
          <a:p>
            <a:pPr marL="0" indent="0">
              <a:buNone/>
            </a:pPr>
            <a:endParaRPr lang="ru-RU" sz="3200" dirty="0"/>
          </a:p>
        </p:txBody>
      </p:sp>
    </p:spTree>
    <p:extLst>
      <p:ext uri="{BB962C8B-B14F-4D97-AF65-F5344CB8AC3E}">
        <p14:creationId xmlns:p14="http://schemas.microsoft.com/office/powerpoint/2010/main" val="378191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0707D2C-5ABA-5541-82BB-D03DFD8A1852}"/>
              </a:ext>
            </a:extLst>
          </p:cNvPr>
          <p:cNvSpPr>
            <a:spLocks noGrp="1"/>
          </p:cNvSpPr>
          <p:nvPr>
            <p:ph idx="1"/>
          </p:nvPr>
        </p:nvSpPr>
        <p:spPr>
          <a:xfrm>
            <a:off x="838200" y="751737"/>
            <a:ext cx="10515600" cy="6106263"/>
          </a:xfrm>
        </p:spPr>
        <p:txBody>
          <a:bodyPr>
            <a:normAutofit fontScale="70000" lnSpcReduction="20000"/>
          </a:bodyPr>
          <a:lstStyle/>
          <a:p>
            <a:pPr marL="0" indent="0">
              <a:buNone/>
            </a:pPr>
            <a:r>
              <a:rPr lang="ru-RU" dirty="0"/>
              <a:t>31. Обеспечить импорт приложенных документов и дополнительное хранение в базе 1С в карточке физ. Лица в разделе «Электронное личное дело».</a:t>
            </a:r>
          </a:p>
          <a:p>
            <a:pPr marL="0" indent="0">
              <a:buNone/>
            </a:pPr>
            <a:r>
              <a:rPr lang="ru-RU" dirty="0"/>
              <a:t>32. В 2020 году при нажатии кнопки «Обновить заявление» или обновления страницы ЛК абитуриента менялось время подачи заявления и подачи согласия о зачислении в ЛК модератора. В результате у абитуриента, подавшего согласие в 17.55 и несколько раз обновившего страницу (например, с 17:55 до 18:02), в личном кабинете модератора отображалось время подачи согласия в 18:02. Модератор отклонял такое согласие, после установленного времени (время окончание приема согласий 18:00)  хотя фактически оно было подано в установленное время. Необходимо чтобы в ЛК модератора время подачи заявления не изменялось при повторной отправки того же заявления или обновления страницы. </a:t>
            </a:r>
          </a:p>
          <a:p>
            <a:pPr marL="0" indent="0">
              <a:buNone/>
            </a:pPr>
            <a:r>
              <a:rPr lang="ru-RU" dirty="0"/>
              <a:t>33. Создание единой ведомости по каждому предмету с фиксирование и отображением в ведомости даты простановки оценки в базу данных.</a:t>
            </a:r>
          </a:p>
          <a:p>
            <a:pPr marL="0" indent="0">
              <a:buNone/>
            </a:pPr>
            <a:r>
              <a:rPr lang="ru-RU" dirty="0"/>
              <a:t>34. Хранение в ЛК модератора всех комментариев, с последующим просмотров их (чтобы всегда были доступны).</a:t>
            </a:r>
          </a:p>
          <a:p>
            <a:pPr marL="0" indent="0">
              <a:buNone/>
            </a:pPr>
            <a:r>
              <a:rPr lang="ru-RU" dirty="0"/>
              <a:t>35. Разобраться со списками идущих на экзамен – попадают люди, у которых уже имеются результаты.</a:t>
            </a:r>
          </a:p>
          <a:p>
            <a:pPr marL="0" indent="0">
              <a:buNone/>
            </a:pPr>
            <a:r>
              <a:rPr lang="ru-RU" dirty="0"/>
              <a:t>36. При оформлении договора на обучение в блок договорного отдела должны попадать люди, имеющие положительные баллы по всем предметам вступительных испытаний и подавшие согласие на зачисление</a:t>
            </a:r>
          </a:p>
          <a:p>
            <a:pPr marL="0" indent="0">
              <a:buNone/>
            </a:pPr>
            <a:r>
              <a:rPr lang="ru-RU" dirty="0"/>
              <a:t>37. При формировании приказа о зачислении сделать отображение символа «-» в случае отсутствия у абитуриента отчества и/или если он без предоставления места в общежитии </a:t>
            </a:r>
          </a:p>
          <a:p>
            <a:pPr marL="0" indent="0">
              <a:buNone/>
            </a:pPr>
            <a:endParaRPr lang="ru-RU" dirty="0"/>
          </a:p>
        </p:txBody>
      </p:sp>
    </p:spTree>
    <p:extLst>
      <p:ext uri="{BB962C8B-B14F-4D97-AF65-F5344CB8AC3E}">
        <p14:creationId xmlns:p14="http://schemas.microsoft.com/office/powerpoint/2010/main" val="3504644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DA18F4-4E8A-AB4D-97FB-02A45CFC8399}"/>
              </a:ext>
            </a:extLst>
          </p:cNvPr>
          <p:cNvSpPr>
            <a:spLocks noGrp="1"/>
          </p:cNvSpPr>
          <p:nvPr>
            <p:ph type="title"/>
          </p:nvPr>
        </p:nvSpPr>
        <p:spPr>
          <a:xfrm>
            <a:off x="3335965" y="2766218"/>
            <a:ext cx="5520070" cy="1325563"/>
          </a:xfrm>
        </p:spPr>
        <p:txBody>
          <a:bodyPr/>
          <a:lstStyle/>
          <a:p>
            <a:r>
              <a:rPr lang="ru-RU" dirty="0"/>
              <a:t>Спасибо за внимание!</a:t>
            </a:r>
          </a:p>
        </p:txBody>
      </p:sp>
    </p:spTree>
    <p:extLst>
      <p:ext uri="{BB962C8B-B14F-4D97-AF65-F5344CB8AC3E}">
        <p14:creationId xmlns:p14="http://schemas.microsoft.com/office/powerpoint/2010/main" val="1301995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C0955F-C5F1-B546-9464-3DEFF3B22ABE}"/>
              </a:ext>
            </a:extLst>
          </p:cNvPr>
          <p:cNvSpPr>
            <a:spLocks noGrp="1"/>
          </p:cNvSpPr>
          <p:nvPr>
            <p:ph type="title"/>
          </p:nvPr>
        </p:nvSpPr>
        <p:spPr>
          <a:xfrm>
            <a:off x="1089083" y="298889"/>
            <a:ext cx="10515600" cy="995783"/>
          </a:xfrm>
        </p:spPr>
        <p:txBody>
          <a:bodyPr/>
          <a:lstStyle/>
          <a:p>
            <a:r>
              <a:rPr lang="ru-RU" b="1" dirty="0"/>
              <a:t>Представление участников</a:t>
            </a:r>
          </a:p>
        </p:txBody>
      </p:sp>
      <p:sp>
        <p:nvSpPr>
          <p:cNvPr id="3" name="Объект 2">
            <a:extLst>
              <a:ext uri="{FF2B5EF4-FFF2-40B4-BE49-F238E27FC236}">
                <a16:creationId xmlns:a16="http://schemas.microsoft.com/office/drawing/2014/main" id="{377BB74A-E2C2-EB43-9758-75E271030650}"/>
              </a:ext>
            </a:extLst>
          </p:cNvPr>
          <p:cNvSpPr>
            <a:spLocks noGrp="1"/>
          </p:cNvSpPr>
          <p:nvPr>
            <p:ph sz="half" idx="1"/>
          </p:nvPr>
        </p:nvSpPr>
        <p:spPr>
          <a:xfrm>
            <a:off x="1089083" y="1433498"/>
            <a:ext cx="4679830" cy="4129830"/>
          </a:xfrm>
        </p:spPr>
        <p:txBody>
          <a:bodyPr/>
          <a:lstStyle/>
          <a:p>
            <a:pPr marL="0" indent="0">
              <a:buNone/>
            </a:pPr>
            <a:r>
              <a:rPr lang="ru-RU" dirty="0"/>
              <a:t>Позднякова Роза Кирилловна</a:t>
            </a:r>
          </a:p>
        </p:txBody>
      </p:sp>
      <p:sp>
        <p:nvSpPr>
          <p:cNvPr id="4" name="Объект 3">
            <a:extLst>
              <a:ext uri="{FF2B5EF4-FFF2-40B4-BE49-F238E27FC236}">
                <a16:creationId xmlns:a16="http://schemas.microsoft.com/office/drawing/2014/main" id="{1899D2A2-303E-F642-9560-C5B47A29B5F8}"/>
              </a:ext>
            </a:extLst>
          </p:cNvPr>
          <p:cNvSpPr>
            <a:spLocks noGrp="1"/>
          </p:cNvSpPr>
          <p:nvPr>
            <p:ph sz="half" idx="2"/>
          </p:nvPr>
        </p:nvSpPr>
        <p:spPr>
          <a:xfrm>
            <a:off x="6423087" y="1433498"/>
            <a:ext cx="4679830" cy="4536654"/>
          </a:xfrm>
        </p:spPr>
        <p:txBody>
          <a:bodyPr/>
          <a:lstStyle/>
          <a:p>
            <a:pPr marL="0" indent="0">
              <a:buNone/>
            </a:pPr>
            <a:r>
              <a:rPr lang="ru-RU" dirty="0"/>
              <a:t>Мищенко Денис Дмитриевич</a:t>
            </a:r>
          </a:p>
        </p:txBody>
      </p:sp>
      <p:pic>
        <p:nvPicPr>
          <p:cNvPr id="6" name="Рисунок 5" descr="Изображение выглядит как человек, стена, внутренний, одежда&#10;&#10;Автоматически созданное описание">
            <a:extLst>
              <a:ext uri="{FF2B5EF4-FFF2-40B4-BE49-F238E27FC236}">
                <a16:creationId xmlns:a16="http://schemas.microsoft.com/office/drawing/2014/main" id="{4FAFF3C8-3BBB-6444-8E45-0201AD925B5A}"/>
              </a:ext>
            </a:extLst>
          </p:cNvPr>
          <p:cNvPicPr>
            <a:picLocks noChangeAspect="1"/>
          </p:cNvPicPr>
          <p:nvPr/>
        </p:nvPicPr>
        <p:blipFill>
          <a:blip r:embed="rId2"/>
          <a:stretch>
            <a:fillRect/>
          </a:stretch>
        </p:blipFill>
        <p:spPr>
          <a:xfrm>
            <a:off x="1689314" y="2245456"/>
            <a:ext cx="3485811" cy="3718543"/>
          </a:xfrm>
          <a:prstGeom prst="rect">
            <a:avLst/>
          </a:prstGeom>
        </p:spPr>
      </p:pic>
      <p:pic>
        <p:nvPicPr>
          <p:cNvPr id="8" name="Рисунок 7" descr="Изображение выглядит как человек, стена, мужчина, внутренний&#10;&#10;Автоматически созданное описание">
            <a:extLst>
              <a:ext uri="{FF2B5EF4-FFF2-40B4-BE49-F238E27FC236}">
                <a16:creationId xmlns:a16="http://schemas.microsoft.com/office/drawing/2014/main" id="{2B15B203-D54A-9143-BB0C-DB19F1B274A7}"/>
              </a:ext>
            </a:extLst>
          </p:cNvPr>
          <p:cNvPicPr>
            <a:picLocks noChangeAspect="1"/>
          </p:cNvPicPr>
          <p:nvPr/>
        </p:nvPicPr>
        <p:blipFill rotWithShape="1">
          <a:blip r:embed="rId3"/>
          <a:srcRect l="11686" t="1166" r="10671" b="10957"/>
          <a:stretch/>
        </p:blipFill>
        <p:spPr>
          <a:xfrm>
            <a:off x="7016875" y="2245456"/>
            <a:ext cx="3485812" cy="3718543"/>
          </a:xfrm>
          <a:prstGeom prst="rect">
            <a:avLst/>
          </a:prstGeom>
        </p:spPr>
      </p:pic>
    </p:spTree>
    <p:extLst>
      <p:ext uri="{BB962C8B-B14F-4D97-AF65-F5344CB8AC3E}">
        <p14:creationId xmlns:p14="http://schemas.microsoft.com/office/powerpoint/2010/main" val="106642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F3CC58-4653-7741-BA8B-B061FEEB3FBE}"/>
              </a:ext>
            </a:extLst>
          </p:cNvPr>
          <p:cNvSpPr>
            <a:spLocks noGrp="1"/>
          </p:cNvSpPr>
          <p:nvPr>
            <p:ph type="title"/>
          </p:nvPr>
        </p:nvSpPr>
        <p:spPr/>
        <p:txBody>
          <a:bodyPr/>
          <a:lstStyle/>
          <a:p>
            <a:r>
              <a:rPr lang="ru-RU" b="1" dirty="0"/>
              <a:t>Аннотация</a:t>
            </a:r>
          </a:p>
        </p:txBody>
      </p:sp>
      <p:sp>
        <p:nvSpPr>
          <p:cNvPr id="3" name="Объект 2">
            <a:extLst>
              <a:ext uri="{FF2B5EF4-FFF2-40B4-BE49-F238E27FC236}">
                <a16:creationId xmlns:a16="http://schemas.microsoft.com/office/drawing/2014/main" id="{4A4051FD-EFDB-8447-A405-C7AD54AA84C2}"/>
              </a:ext>
            </a:extLst>
          </p:cNvPr>
          <p:cNvSpPr>
            <a:spLocks noGrp="1"/>
          </p:cNvSpPr>
          <p:nvPr>
            <p:ph idx="1"/>
          </p:nvPr>
        </p:nvSpPr>
        <p:spPr/>
        <p:txBody>
          <a:bodyPr/>
          <a:lstStyle/>
          <a:p>
            <a:pPr marL="0" indent="0">
              <a:buNone/>
            </a:pPr>
            <a:r>
              <a:rPr lang="ru-RU" dirty="0"/>
              <a:t>Проект разработан с целью повышения комфортности взаимодействия студентов и работников ВУЗа с “Личным кабинетом Московского </a:t>
            </a:r>
            <a:r>
              <a:rPr lang="ru-RU" dirty="0" err="1"/>
              <a:t>Политеха</a:t>
            </a:r>
            <a:r>
              <a:rPr lang="ru-RU" dirty="0"/>
              <a:t>”</a:t>
            </a:r>
          </a:p>
          <a:p>
            <a:endParaRPr lang="ru-RU" dirty="0"/>
          </a:p>
        </p:txBody>
      </p:sp>
    </p:spTree>
    <p:extLst>
      <p:ext uri="{BB962C8B-B14F-4D97-AF65-F5344CB8AC3E}">
        <p14:creationId xmlns:p14="http://schemas.microsoft.com/office/powerpoint/2010/main" val="3922399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5D0EFCF-0E2C-2040-9155-8383718FE27F}"/>
              </a:ext>
            </a:extLst>
          </p:cNvPr>
          <p:cNvSpPr>
            <a:spLocks noGrp="1"/>
          </p:cNvSpPr>
          <p:nvPr>
            <p:ph type="title"/>
          </p:nvPr>
        </p:nvSpPr>
        <p:spPr/>
        <p:txBody>
          <a:bodyPr/>
          <a:lstStyle/>
          <a:p>
            <a:r>
              <a:rPr lang="ru-RU" b="1" dirty="0"/>
              <a:t>Задание на проект</a:t>
            </a:r>
          </a:p>
        </p:txBody>
      </p:sp>
      <p:sp>
        <p:nvSpPr>
          <p:cNvPr id="3" name="Объект 2">
            <a:extLst>
              <a:ext uri="{FF2B5EF4-FFF2-40B4-BE49-F238E27FC236}">
                <a16:creationId xmlns:a16="http://schemas.microsoft.com/office/drawing/2014/main" id="{6EBC659B-473E-7342-A418-44697D309974}"/>
              </a:ext>
            </a:extLst>
          </p:cNvPr>
          <p:cNvSpPr>
            <a:spLocks noGrp="1"/>
          </p:cNvSpPr>
          <p:nvPr>
            <p:ph idx="1"/>
          </p:nvPr>
        </p:nvSpPr>
        <p:spPr/>
        <p:txBody>
          <a:bodyPr/>
          <a:lstStyle/>
          <a:p>
            <a:r>
              <a:rPr lang="ru-RU" dirty="0"/>
              <a:t>Разработка технического задания, </a:t>
            </a:r>
          </a:p>
          <a:p>
            <a:r>
              <a:rPr lang="ru-RU" dirty="0"/>
              <a:t>Проведение интервью о пожеланиях потенциальных пользователей, </a:t>
            </a:r>
          </a:p>
          <a:p>
            <a:r>
              <a:rPr lang="ru-RU" dirty="0"/>
              <a:t>Формирование отчётов с результатами проведённых интервью, </a:t>
            </a:r>
          </a:p>
          <a:p>
            <a:r>
              <a:rPr lang="ru-RU" dirty="0"/>
              <a:t>Свод отчётов в единый документ, </a:t>
            </a:r>
          </a:p>
          <a:p>
            <a:r>
              <a:rPr lang="ru-RU" dirty="0"/>
              <a:t>Анализ данных, </a:t>
            </a:r>
          </a:p>
          <a:p>
            <a:r>
              <a:rPr lang="ru-RU" dirty="0"/>
              <a:t>Разработка </a:t>
            </a:r>
            <a:r>
              <a:rPr lang="en-US" dirty="0" err="1"/>
              <a:t>usecase</a:t>
            </a:r>
            <a:r>
              <a:rPr lang="ru-RU" dirty="0"/>
              <a:t>-диаграммы.</a:t>
            </a:r>
          </a:p>
          <a:p>
            <a:endParaRPr lang="ru-RU" dirty="0"/>
          </a:p>
        </p:txBody>
      </p:sp>
    </p:spTree>
    <p:extLst>
      <p:ext uri="{BB962C8B-B14F-4D97-AF65-F5344CB8AC3E}">
        <p14:creationId xmlns:p14="http://schemas.microsoft.com/office/powerpoint/2010/main" val="1346968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26AF6B-8B69-5448-BF91-40EFDA1DF101}"/>
              </a:ext>
            </a:extLst>
          </p:cNvPr>
          <p:cNvSpPr>
            <a:spLocks noGrp="1"/>
          </p:cNvSpPr>
          <p:nvPr>
            <p:ph type="title"/>
          </p:nvPr>
        </p:nvSpPr>
        <p:spPr/>
        <p:txBody>
          <a:bodyPr/>
          <a:lstStyle/>
          <a:p>
            <a:r>
              <a:rPr lang="ru-RU" b="1" dirty="0"/>
              <a:t>Этапы работы над проектом</a:t>
            </a:r>
          </a:p>
        </p:txBody>
      </p:sp>
      <p:sp>
        <p:nvSpPr>
          <p:cNvPr id="3" name="Объект 2">
            <a:extLst>
              <a:ext uri="{FF2B5EF4-FFF2-40B4-BE49-F238E27FC236}">
                <a16:creationId xmlns:a16="http://schemas.microsoft.com/office/drawing/2014/main" id="{E065E394-0160-2747-A87C-DE753DA43B11}"/>
              </a:ext>
            </a:extLst>
          </p:cNvPr>
          <p:cNvSpPr>
            <a:spLocks noGrp="1"/>
          </p:cNvSpPr>
          <p:nvPr>
            <p:ph idx="1"/>
          </p:nvPr>
        </p:nvSpPr>
        <p:spPr/>
        <p:txBody>
          <a:bodyPr/>
          <a:lstStyle/>
          <a:p>
            <a:r>
              <a:rPr lang="ru-RU" dirty="0"/>
              <a:t>Получение задания на проект</a:t>
            </a:r>
          </a:p>
          <a:p>
            <a:r>
              <a:rPr lang="ru-RU" dirty="0"/>
              <a:t>Уточнение задания</a:t>
            </a:r>
          </a:p>
          <a:p>
            <a:r>
              <a:rPr lang="ru-RU" dirty="0"/>
              <a:t>Выполнение задания на проект</a:t>
            </a:r>
          </a:p>
          <a:p>
            <a:r>
              <a:rPr lang="ru-RU" dirty="0"/>
              <a:t>Внесение правок/Доработка</a:t>
            </a:r>
          </a:p>
          <a:p>
            <a:r>
              <a:rPr lang="ru-RU" dirty="0"/>
              <a:t>Подготовка отчётной документации</a:t>
            </a:r>
          </a:p>
          <a:p>
            <a:r>
              <a:rPr lang="ru-RU" dirty="0"/>
              <a:t>Защита проекта</a:t>
            </a:r>
          </a:p>
          <a:p>
            <a:pPr marL="0" indent="0">
              <a:buNone/>
            </a:pPr>
            <a:endParaRPr lang="ru-RU" dirty="0"/>
          </a:p>
        </p:txBody>
      </p:sp>
    </p:spTree>
    <p:extLst>
      <p:ext uri="{BB962C8B-B14F-4D97-AF65-F5344CB8AC3E}">
        <p14:creationId xmlns:p14="http://schemas.microsoft.com/office/powerpoint/2010/main" val="1824496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E185DF-2B84-5849-8227-4F1BBFB44B78}"/>
              </a:ext>
            </a:extLst>
          </p:cNvPr>
          <p:cNvSpPr>
            <a:spLocks noGrp="1"/>
          </p:cNvSpPr>
          <p:nvPr>
            <p:ph type="title"/>
          </p:nvPr>
        </p:nvSpPr>
        <p:spPr>
          <a:xfrm>
            <a:off x="838200" y="18255"/>
            <a:ext cx="10515600" cy="1325563"/>
          </a:xfrm>
        </p:spPr>
        <p:txBody>
          <a:bodyPr/>
          <a:lstStyle/>
          <a:p>
            <a:r>
              <a:rPr lang="ru-RU" b="1" dirty="0"/>
              <a:t>Техническая реализация</a:t>
            </a:r>
          </a:p>
        </p:txBody>
      </p:sp>
      <p:sp>
        <p:nvSpPr>
          <p:cNvPr id="3" name="Объект 2">
            <a:extLst>
              <a:ext uri="{FF2B5EF4-FFF2-40B4-BE49-F238E27FC236}">
                <a16:creationId xmlns:a16="http://schemas.microsoft.com/office/drawing/2014/main" id="{6073B642-FC5B-D141-B30E-3628C2029589}"/>
              </a:ext>
            </a:extLst>
          </p:cNvPr>
          <p:cNvSpPr>
            <a:spLocks noGrp="1"/>
          </p:cNvSpPr>
          <p:nvPr>
            <p:ph idx="1"/>
          </p:nvPr>
        </p:nvSpPr>
        <p:spPr>
          <a:xfrm>
            <a:off x="838200" y="1253331"/>
            <a:ext cx="10879667" cy="4351338"/>
          </a:xfrm>
        </p:spPr>
        <p:txBody>
          <a:bodyPr/>
          <a:lstStyle/>
          <a:p>
            <a:pPr marL="0" indent="0">
              <a:buNone/>
            </a:pPr>
            <a:r>
              <a:rPr lang="en-US" dirty="0" err="1"/>
              <a:t>Usecase</a:t>
            </a:r>
            <a:r>
              <a:rPr lang="en-US" dirty="0"/>
              <a:t>-</a:t>
            </a:r>
            <a:r>
              <a:rPr lang="ru-RU" dirty="0"/>
              <a:t>диаграмма была разработана с помощью </a:t>
            </a:r>
            <a:r>
              <a:rPr lang="en-US" dirty="0"/>
              <a:t>Microsoft Visio 2019</a:t>
            </a:r>
          </a:p>
          <a:p>
            <a:pPr marL="0" indent="0">
              <a:buNone/>
            </a:pPr>
            <a:r>
              <a:rPr lang="ru-RU" dirty="0"/>
              <a:t>Пожелания пользователей были собраны с помощью вербального опроса (интервью)</a:t>
            </a:r>
          </a:p>
          <a:p>
            <a:pPr marL="0" indent="0">
              <a:buNone/>
            </a:pPr>
            <a:r>
              <a:rPr lang="ru-RU" dirty="0"/>
              <a:t>Техническое задание было разработано на основе пожеланий пользователей</a:t>
            </a:r>
          </a:p>
          <a:p>
            <a:pPr marL="0" indent="0">
              <a:buNone/>
            </a:pPr>
            <a:r>
              <a:rPr lang="ru-RU" dirty="0"/>
              <a:t>Постер был создан в программе </a:t>
            </a:r>
            <a:r>
              <a:rPr lang="en-US" dirty="0"/>
              <a:t>Figma</a:t>
            </a:r>
            <a:endParaRPr lang="ru-RU" dirty="0"/>
          </a:p>
        </p:txBody>
      </p:sp>
    </p:spTree>
    <p:extLst>
      <p:ext uri="{BB962C8B-B14F-4D97-AF65-F5344CB8AC3E}">
        <p14:creationId xmlns:p14="http://schemas.microsoft.com/office/powerpoint/2010/main" val="1197017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C6D6631-0275-314D-B685-2EE73C17AD63}"/>
              </a:ext>
            </a:extLst>
          </p:cNvPr>
          <p:cNvSpPr>
            <a:spLocks noGrp="1"/>
          </p:cNvSpPr>
          <p:nvPr>
            <p:ph type="title"/>
          </p:nvPr>
        </p:nvSpPr>
        <p:spPr>
          <a:xfrm>
            <a:off x="838199" y="0"/>
            <a:ext cx="10515600" cy="1325563"/>
          </a:xfrm>
        </p:spPr>
        <p:txBody>
          <a:bodyPr/>
          <a:lstStyle/>
          <a:p>
            <a:r>
              <a:rPr lang="ru-RU" b="1"/>
              <a:t>Демонстрация результатов работы</a:t>
            </a:r>
            <a:endParaRPr lang="ru-RU" b="1" dirty="0"/>
          </a:p>
        </p:txBody>
      </p:sp>
      <p:pic>
        <p:nvPicPr>
          <p:cNvPr id="4" name="Рисунок 3">
            <a:extLst>
              <a:ext uri="{FF2B5EF4-FFF2-40B4-BE49-F238E27FC236}">
                <a16:creationId xmlns:a16="http://schemas.microsoft.com/office/drawing/2014/main" id="{05AE877C-8610-4248-BBE0-1331E537F2C0}"/>
              </a:ext>
            </a:extLst>
          </p:cNvPr>
          <p:cNvPicPr>
            <a:picLocks noChangeAspect="1"/>
          </p:cNvPicPr>
          <p:nvPr/>
        </p:nvPicPr>
        <p:blipFill>
          <a:blip r:embed="rId2"/>
          <a:stretch>
            <a:fillRect/>
          </a:stretch>
        </p:blipFill>
        <p:spPr>
          <a:xfrm>
            <a:off x="2450859" y="1325563"/>
            <a:ext cx="7290279" cy="5220903"/>
          </a:xfrm>
          <a:prstGeom prst="rect">
            <a:avLst/>
          </a:prstGeom>
        </p:spPr>
      </p:pic>
    </p:spTree>
    <p:extLst>
      <p:ext uri="{BB962C8B-B14F-4D97-AF65-F5344CB8AC3E}">
        <p14:creationId xmlns:p14="http://schemas.microsoft.com/office/powerpoint/2010/main" val="4088720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B96B2B2-A181-0843-B590-692A449AE769}"/>
              </a:ext>
            </a:extLst>
          </p:cNvPr>
          <p:cNvSpPr>
            <a:spLocks noGrp="1"/>
          </p:cNvSpPr>
          <p:nvPr>
            <p:ph type="title"/>
          </p:nvPr>
        </p:nvSpPr>
        <p:spPr>
          <a:xfrm>
            <a:off x="838200" y="203201"/>
            <a:ext cx="10515600" cy="1325563"/>
          </a:xfrm>
        </p:spPr>
        <p:txBody>
          <a:bodyPr>
            <a:normAutofit/>
          </a:bodyPr>
          <a:lstStyle/>
          <a:p>
            <a:r>
              <a:rPr lang="ru-RU" b="1" dirty="0"/>
              <a:t>Пожелания к работе Личного кабинета абитуриента</a:t>
            </a:r>
            <a:endParaRPr lang="ru-RU" dirty="0"/>
          </a:p>
        </p:txBody>
      </p:sp>
      <p:sp>
        <p:nvSpPr>
          <p:cNvPr id="3" name="Объект 2">
            <a:extLst>
              <a:ext uri="{FF2B5EF4-FFF2-40B4-BE49-F238E27FC236}">
                <a16:creationId xmlns:a16="http://schemas.microsoft.com/office/drawing/2014/main" id="{2D0CAC6F-292E-404D-A9E1-91CB0608B4B5}"/>
              </a:ext>
            </a:extLst>
          </p:cNvPr>
          <p:cNvSpPr>
            <a:spLocks noGrp="1"/>
          </p:cNvSpPr>
          <p:nvPr>
            <p:ph idx="1"/>
          </p:nvPr>
        </p:nvSpPr>
        <p:spPr>
          <a:xfrm>
            <a:off x="838199" y="1825624"/>
            <a:ext cx="10828867" cy="4829175"/>
          </a:xfrm>
        </p:spPr>
        <p:txBody>
          <a:bodyPr>
            <a:normAutofit fontScale="40000" lnSpcReduction="20000"/>
          </a:bodyPr>
          <a:lstStyle/>
          <a:p>
            <a:pPr lvl="0"/>
            <a:r>
              <a:rPr lang="ru-RU" sz="4900" dirty="0"/>
              <a:t>Создание отдельного англоязычного личного кабинета поступающего и студента, добавление полей для ввода сотрудниками русскоязычного написания паспортных данных и документа об образовании согласно нотариально заверенным переводам документов; </a:t>
            </a:r>
          </a:p>
          <a:p>
            <a:pPr lvl="0"/>
            <a:r>
              <a:rPr lang="ru-RU" sz="4900" dirty="0"/>
              <a:t>При регистрации поступающего оставить «тип документа» только «Паспорт иностранного гражданина», </a:t>
            </a:r>
            <a:r>
              <a:rPr lang="en-US" sz="4900" dirty="0"/>
              <a:t>e</a:t>
            </a:r>
            <a:r>
              <a:rPr lang="ru-RU" sz="4900" dirty="0"/>
              <a:t>брать поле «дополнительный» телефон для связи, оставить поле «Основной» без привязки номера к +7…;</a:t>
            </a:r>
          </a:p>
          <a:p>
            <a:pPr lvl="0"/>
            <a:r>
              <a:rPr lang="ru-RU" sz="4900" dirty="0"/>
              <a:t>Убрать поле «Являюсь соотечественником, либо в поле «Документ подтверждения» оставить только два пункта: «Вид на жительство» и «Документы, подтверждающие принадлежность к соотечественникам»;</a:t>
            </a:r>
          </a:p>
          <a:p>
            <a:pPr lvl="0"/>
            <a:r>
              <a:rPr lang="ru-RU" sz="4900" dirty="0"/>
              <a:t>Так же при регистрации поступающих окне выбора уровня образования убрать «Аспирантура», убрать раздел «Учет льгот и отличительных признаков», в разделе «Вступительные испытания» в форме сдачи экзамена оставить только пункт «Экзамен», всё после «Основание допуска» полностью убрать, если это невозможно, то оставить пункт «Иностранные граждане»;</a:t>
            </a:r>
          </a:p>
          <a:p>
            <a:pPr lvl="0"/>
            <a:r>
              <a:rPr lang="ru-RU" sz="4900" dirty="0"/>
              <a:t>В разделе направления подготовки оставить только одно направления для </a:t>
            </a:r>
            <a:r>
              <a:rPr lang="ru-RU" sz="4900" dirty="0" err="1"/>
              <a:t>бакалавриата</a:t>
            </a:r>
            <a:r>
              <a:rPr lang="ru-RU" sz="4900" dirty="0"/>
              <a:t> и три для магистратуры: 38.03.01 </a:t>
            </a:r>
            <a:r>
              <a:rPr lang="en-US" sz="4900" dirty="0"/>
              <a:t>Economics and Finance of an </a:t>
            </a:r>
            <a:r>
              <a:rPr lang="en-US" sz="4900" dirty="0" err="1"/>
              <a:t>Enteprise</a:t>
            </a:r>
            <a:r>
              <a:rPr lang="ru-RU" sz="4900" dirty="0"/>
              <a:t>, 27.04.04 </a:t>
            </a:r>
            <a:r>
              <a:rPr lang="ru-RU" sz="4900" dirty="0" err="1"/>
              <a:t>Logistics</a:t>
            </a:r>
            <a:r>
              <a:rPr lang="ru-RU" sz="4900" dirty="0"/>
              <a:t> </a:t>
            </a:r>
            <a:r>
              <a:rPr lang="ru-RU" sz="4900" dirty="0" err="1"/>
              <a:t>and</a:t>
            </a:r>
            <a:r>
              <a:rPr lang="ru-RU" sz="4900" dirty="0"/>
              <a:t> </a:t>
            </a:r>
            <a:r>
              <a:rPr lang="ru-RU" sz="4900" dirty="0" err="1"/>
              <a:t>Supply</a:t>
            </a:r>
            <a:r>
              <a:rPr lang="ru-RU" sz="4900" dirty="0"/>
              <a:t> </a:t>
            </a:r>
            <a:r>
              <a:rPr lang="ru-RU" sz="4900" dirty="0" err="1"/>
              <a:t>Chain</a:t>
            </a:r>
            <a:r>
              <a:rPr lang="ru-RU" sz="4900" dirty="0"/>
              <a:t> </a:t>
            </a:r>
            <a:r>
              <a:rPr lang="ru-RU" sz="4900" dirty="0" err="1"/>
              <a:t>Management</a:t>
            </a:r>
            <a:r>
              <a:rPr lang="ru-RU" sz="4900" dirty="0"/>
              <a:t>, 42.04.01 </a:t>
            </a:r>
            <a:r>
              <a:rPr lang="ru-RU" sz="4900" dirty="0" err="1"/>
              <a:t>Innovative</a:t>
            </a:r>
            <a:r>
              <a:rPr lang="ru-RU" sz="4900" dirty="0"/>
              <a:t> </a:t>
            </a:r>
            <a:r>
              <a:rPr lang="ru-RU" sz="4900" dirty="0" err="1"/>
              <a:t>Marketing</a:t>
            </a:r>
            <a:r>
              <a:rPr lang="ru-RU" sz="4900" dirty="0"/>
              <a:t> </a:t>
            </a:r>
            <a:r>
              <a:rPr lang="ru-RU" sz="4900" dirty="0" err="1"/>
              <a:t>in</a:t>
            </a:r>
            <a:r>
              <a:rPr lang="ru-RU" sz="4900" dirty="0"/>
              <a:t> </a:t>
            </a:r>
            <a:r>
              <a:rPr lang="ru-RU" sz="4900" dirty="0" err="1"/>
              <a:t>Advertising</a:t>
            </a:r>
            <a:r>
              <a:rPr lang="ru-RU" sz="4900" dirty="0"/>
              <a:t>, 20.04.01 Экологическая безопасность в промышленности (в разработке)</a:t>
            </a:r>
          </a:p>
          <a:p>
            <a:pPr lvl="0"/>
            <a:r>
              <a:rPr lang="ru-RU" sz="4900" dirty="0"/>
              <a:t>При формировании договоров для иностранных абитуриентов сделать необязательными для заполнения поля «СНИЛС» и «ИНН»;</a:t>
            </a:r>
          </a:p>
        </p:txBody>
      </p:sp>
    </p:spTree>
    <p:extLst>
      <p:ext uri="{BB962C8B-B14F-4D97-AF65-F5344CB8AC3E}">
        <p14:creationId xmlns:p14="http://schemas.microsoft.com/office/powerpoint/2010/main" val="4095053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AF023D15-3750-324D-B9F4-E0DBFF2F560A}"/>
              </a:ext>
            </a:extLst>
          </p:cNvPr>
          <p:cNvSpPr>
            <a:spLocks noGrp="1"/>
          </p:cNvSpPr>
          <p:nvPr>
            <p:ph idx="1"/>
          </p:nvPr>
        </p:nvSpPr>
        <p:spPr>
          <a:xfrm>
            <a:off x="622300" y="611452"/>
            <a:ext cx="10947400" cy="5635096"/>
          </a:xfrm>
        </p:spPr>
        <p:txBody>
          <a:bodyPr>
            <a:normAutofit fontScale="70000" lnSpcReduction="20000"/>
          </a:bodyPr>
          <a:lstStyle/>
          <a:p>
            <a:pPr lvl="0"/>
            <a:r>
              <a:rPr lang="ru-RU" dirty="0"/>
              <a:t>Предусмотреть вывод (печать) варианта договора, подписанного синей подписью ответственного работника Университета и скрепленного синим оттиском гербовой печати Университета;</a:t>
            </a:r>
          </a:p>
          <a:p>
            <a:pPr lvl="0"/>
            <a:r>
              <a:rPr lang="ru-RU" dirty="0"/>
              <a:t>В разделе «Договоры» заложить формирование </a:t>
            </a:r>
            <a:r>
              <a:rPr lang="ru-RU" dirty="0" err="1"/>
              <a:t>билингвального</a:t>
            </a:r>
            <a:r>
              <a:rPr lang="ru-RU" dirty="0"/>
              <a:t> договора;</a:t>
            </a:r>
          </a:p>
          <a:p>
            <a:pPr lvl="0"/>
            <a:r>
              <a:rPr lang="ru-RU" dirty="0"/>
              <a:t>Предусмотреть дополнительный канал коммуникаций между абитуриентом и работником договорного отдела (чат, </a:t>
            </a:r>
            <a:r>
              <a:rPr lang="ru-RU" dirty="0" err="1"/>
              <a:t>WhatsApp</a:t>
            </a:r>
            <a:r>
              <a:rPr lang="ru-RU" dirty="0"/>
              <a:t>, электронная почта);</a:t>
            </a:r>
          </a:p>
          <a:p>
            <a:pPr lvl="0"/>
            <a:r>
              <a:rPr lang="ru-RU" dirty="0"/>
              <a:t>Переместить кнопку «Подать заявление» и «На повторную проверку» в верхнюю часть, а также добавление уведомлений о том, что поступающий не до конца подал заявление на поступление; </a:t>
            </a:r>
          </a:p>
          <a:p>
            <a:pPr lvl="0"/>
            <a:r>
              <a:rPr lang="ru-RU" dirty="0"/>
              <a:t>В разделе вступительные испытания при выборе иностранного гражданства в поле «Основание допуска» автоматически отображать «Иностранные граждане»;</a:t>
            </a:r>
          </a:p>
          <a:p>
            <a:pPr lvl="0"/>
            <a:r>
              <a:rPr lang="ru-RU" dirty="0"/>
              <a:t>Добавить возможность поиска абитуриентов не только по фамилии, но и полному имени и номеру личного дела;</a:t>
            </a:r>
          </a:p>
          <a:p>
            <a:pPr lvl="0"/>
            <a:r>
              <a:rPr lang="ru-RU" dirty="0"/>
              <a:t>Добавить возможность в разделах «Скан-копии документов» в личном кабинете поступающего в каждом поле добавление нескольких файлов;</a:t>
            </a:r>
          </a:p>
          <a:p>
            <a:pPr lvl="0"/>
            <a:r>
              <a:rPr lang="ru-RU" dirty="0"/>
              <a:t>Должен был реализован алгоритм фильтрации сдачи вступительных испытаний (ЕГЭ или внутренние вступительные испытания) для иностранных граждан на основе предоставленного частного технического задания университета;</a:t>
            </a:r>
          </a:p>
          <a:p>
            <a:pPr lvl="0"/>
            <a:r>
              <a:rPr lang="ru-RU" dirty="0"/>
              <a:t>Должен быть разработан механизм всплывающих подсказок в личном кабинете поступающего по частному техническому заданию университета.</a:t>
            </a:r>
          </a:p>
          <a:p>
            <a:endParaRPr lang="ru-RU" dirty="0"/>
          </a:p>
        </p:txBody>
      </p:sp>
    </p:spTree>
    <p:extLst>
      <p:ext uri="{BB962C8B-B14F-4D97-AF65-F5344CB8AC3E}">
        <p14:creationId xmlns:p14="http://schemas.microsoft.com/office/powerpoint/2010/main" val="2837147640"/>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2421</Words>
  <Application>Microsoft Macintosh PowerPoint</Application>
  <PresentationFormat>Широкоэкранный</PresentationFormat>
  <Paragraphs>116</Paragraphs>
  <Slides>18</Slides>
  <Notes>2</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18</vt:i4>
      </vt:variant>
    </vt:vector>
  </HeadingPairs>
  <TitlesOfParts>
    <vt:vector size="22" baseType="lpstr">
      <vt:lpstr>Arial</vt:lpstr>
      <vt:lpstr>Calibri</vt:lpstr>
      <vt:lpstr>Calibri Light</vt:lpstr>
      <vt:lpstr>Тема Office</vt:lpstr>
      <vt:lpstr>Презентация PowerPoint</vt:lpstr>
      <vt:lpstr>Представление участников</vt:lpstr>
      <vt:lpstr>Аннотация</vt:lpstr>
      <vt:lpstr>Задание на проект</vt:lpstr>
      <vt:lpstr>Этапы работы над проектом</vt:lpstr>
      <vt:lpstr>Техническая реализация</vt:lpstr>
      <vt:lpstr>Демонстрация результатов работы</vt:lpstr>
      <vt:lpstr>Пожелания к работе Личного кабинета абитуриента</vt:lpstr>
      <vt:lpstr>Презентация PowerPoint</vt:lpstr>
      <vt:lpstr>Предложения приемной комиссии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Коваленко Владислав Евгеньевич</dc:creator>
  <cp:lastModifiedBy>Коваленко Владислав Евгеньевич</cp:lastModifiedBy>
  <cp:revision>15</cp:revision>
  <dcterms:created xsi:type="dcterms:W3CDTF">2021-01-25T09:07:58Z</dcterms:created>
  <dcterms:modified xsi:type="dcterms:W3CDTF">2021-01-25T17:19:55Z</dcterms:modified>
</cp:coreProperties>
</file>